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5" r:id="rId2"/>
    <p:sldId id="319" r:id="rId3"/>
    <p:sldId id="293" r:id="rId4"/>
    <p:sldId id="296" r:id="rId5"/>
    <p:sldId id="300" r:id="rId6"/>
    <p:sldId id="299" r:id="rId7"/>
    <p:sldId id="297" r:id="rId8"/>
    <p:sldId id="298" r:id="rId9"/>
    <p:sldId id="294" r:id="rId10"/>
    <p:sldId id="302" r:id="rId11"/>
    <p:sldId id="303" r:id="rId12"/>
    <p:sldId id="304" r:id="rId13"/>
    <p:sldId id="305" r:id="rId14"/>
    <p:sldId id="307" r:id="rId15"/>
    <p:sldId id="308" r:id="rId16"/>
    <p:sldId id="306" r:id="rId17"/>
    <p:sldId id="309" r:id="rId18"/>
    <p:sldId id="310" r:id="rId19"/>
    <p:sldId id="316" r:id="rId20"/>
    <p:sldId id="315" r:id="rId21"/>
    <p:sldId id="317" r:id="rId22"/>
    <p:sldId id="318" r:id="rId23"/>
    <p:sldId id="324" r:id="rId24"/>
    <p:sldId id="323" r:id="rId25"/>
    <p:sldId id="322" r:id="rId26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B89B"/>
    <a:srgbClr val="262674"/>
    <a:srgbClr val="FFDDEE"/>
    <a:srgbClr val="800080"/>
    <a:srgbClr val="FFFFB7"/>
    <a:srgbClr val="A8007C"/>
    <a:srgbClr val="FFC39B"/>
    <a:srgbClr val="FF8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90" autoAdjust="0"/>
    <p:restoredTop sz="94622" autoAdjust="0"/>
  </p:normalViewPr>
  <p:slideViewPr>
    <p:cSldViewPr>
      <p:cViewPr varScale="1">
        <p:scale>
          <a:sx n="69" d="100"/>
          <a:sy n="69" d="100"/>
        </p:scale>
        <p:origin x="-15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706FD3-C3C4-4165-B3D6-4E914C485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06FD3-C3C4-4165-B3D6-4E914C48513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56754A-BC0A-40FB-BB3E-C9CA7C2C638C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56754A-BC0A-40FB-BB3E-C9CA7C2C638C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BC9D3-52F3-4973-981F-0878EB682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C1983-A381-42AE-8C6A-779060937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F3967-6D5B-43B2-A8A9-8E4EFD818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40EF8-B99F-4B00-88C3-F0559BB43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99CD6-F8D4-425A-90A3-82C807EFD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9ADF5-1BAA-48C2-9ED8-8B6F58FFC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92463-BAA9-410B-A1CF-766B904AF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DE622-BC86-4742-BD06-55890B447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85030-68E2-45E7-ACCC-119882431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31519-3F49-427A-AB19-06B7E7543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2C456-53A5-41D5-9662-41178F565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324140C-1B20-425B-93BF-E2FD4A70D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>
    <p:cut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6.pn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3.jpeg"/><Relationship Id="rId10" Type="http://schemas.openxmlformats.org/officeDocument/2006/relationships/image" Target="../media/image35.jpeg"/><Relationship Id="rId4" Type="http://schemas.openxmlformats.org/officeDocument/2006/relationships/image" Target="../media/image16.jpe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7.pn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3.jpeg"/><Relationship Id="rId10" Type="http://schemas.openxmlformats.org/officeDocument/2006/relationships/image" Target="../media/image27.jpeg"/><Relationship Id="rId4" Type="http://schemas.openxmlformats.org/officeDocument/2006/relationships/image" Target="../media/image16.jpe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8.pn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3.jpeg"/><Relationship Id="rId10" Type="http://schemas.openxmlformats.org/officeDocument/2006/relationships/image" Target="../media/image27.jpeg"/><Relationship Id="rId4" Type="http://schemas.openxmlformats.org/officeDocument/2006/relationships/image" Target="../media/image16.jpe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9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40.jpeg"/><Relationship Id="rId10" Type="http://schemas.openxmlformats.org/officeDocument/2006/relationships/image" Target="../media/image27.jpeg"/><Relationship Id="rId4" Type="http://schemas.openxmlformats.org/officeDocument/2006/relationships/image" Target="../media/image17.jpe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jpeg"/><Relationship Id="rId7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40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jpeg"/><Relationship Id="rId7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40.jpeg"/><Relationship Id="rId9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jpeg"/><Relationship Id="rId7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40.jpeg"/><Relationship Id="rId9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40.jpeg"/><Relationship Id="rId9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8.jpeg"/><Relationship Id="rId7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45.jpeg"/><Relationship Id="rId9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5.jpeg"/><Relationship Id="rId7" Type="http://schemas.openxmlformats.org/officeDocument/2006/relationships/image" Target="../media/image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4.jpeg"/><Relationship Id="rId10" Type="http://schemas.openxmlformats.org/officeDocument/2006/relationships/image" Target="../media/image14.png"/><Relationship Id="rId4" Type="http://schemas.openxmlformats.org/officeDocument/2006/relationships/image" Target="../media/image7.jpeg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5.jpeg"/><Relationship Id="rId7" Type="http://schemas.openxmlformats.org/officeDocument/2006/relationships/image" Target="../media/image5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8.jpeg"/><Relationship Id="rId5" Type="http://schemas.openxmlformats.org/officeDocument/2006/relationships/image" Target="../media/image32.jpeg"/><Relationship Id="rId10" Type="http://schemas.openxmlformats.org/officeDocument/2006/relationships/slide" Target="slide3.xml"/><Relationship Id="rId4" Type="http://schemas.openxmlformats.org/officeDocument/2006/relationships/image" Target="../media/image50.jpeg"/><Relationship Id="rId9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3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8.jpeg"/><Relationship Id="rId4" Type="http://schemas.openxmlformats.org/officeDocument/2006/relationships/slide" Target="slide3.xml"/><Relationship Id="rId9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45.jpeg"/><Relationship Id="rId7" Type="http://schemas.openxmlformats.org/officeDocument/2006/relationships/image" Target="../media/image5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8.jpeg"/><Relationship Id="rId4" Type="http://schemas.openxmlformats.org/officeDocument/2006/relationships/slide" Target="slide3.xml"/><Relationship Id="rId9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artalbum.org.ua/vc_thumb/people/Ukraine/kozachok.png" TargetMode="External"/><Relationship Id="rId13" Type="http://schemas.openxmlformats.org/officeDocument/2006/relationships/hyperlink" Target="http://www.dariteknigi.ru/upload/iblock/3fb/3fbb3f667a267982fc7f3ddda0771c21.jpg" TargetMode="External"/><Relationship Id="rId18" Type="http://schemas.openxmlformats.org/officeDocument/2006/relationships/hyperlink" Target="http://img12.nnm.ru/5/2/b/d/c/3498d6b02b9283dbc182b191ee7.jpg" TargetMode="External"/><Relationship Id="rId26" Type="http://schemas.openxmlformats.org/officeDocument/2006/relationships/hyperlink" Target="http://tnu.podelise.ru/pars_docs/refs/250/249830/249830_html_m35efd2e6.jpg" TargetMode="External"/><Relationship Id="rId3" Type="http://schemas.openxmlformats.org/officeDocument/2006/relationships/image" Target="../media/image7.jpeg"/><Relationship Id="rId21" Type="http://schemas.openxmlformats.org/officeDocument/2006/relationships/hyperlink" Target="http://www.theatreonpodol.com/pgal/images/image1266331520.jpg" TargetMode="External"/><Relationship Id="rId34" Type="http://schemas.openxmlformats.org/officeDocument/2006/relationships/image" Target="../media/image65.png"/><Relationship Id="rId7" Type="http://schemas.openxmlformats.org/officeDocument/2006/relationships/hyperlink" Target="http://artalbum.org.ua/vc_thumb/people/Ukraine/kozak_bandura.png" TargetMode="External"/><Relationship Id="rId12" Type="http://schemas.openxmlformats.org/officeDocument/2006/relationships/hyperlink" Target="http://i.getmovies.ru/artists/142217_w200_h270_fc.jpg" TargetMode="External"/><Relationship Id="rId17" Type="http://schemas.openxmlformats.org/officeDocument/2006/relationships/hyperlink" Target="http://img1.liveinternet.ru/images/attach/b/3/8/277/8277886_1194879733_soroch_jarm208.jpg" TargetMode="External"/><Relationship Id="rId25" Type="http://schemas.openxmlformats.org/officeDocument/2006/relationships/hyperlink" Target="http://peremenka2005.narod.ru/14.jpg" TargetMode="External"/><Relationship Id="rId33" Type="http://schemas.openxmlformats.org/officeDocument/2006/relationships/slide" Target="slide25.xm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divodvd.ru/screenshots/3554_1.jpg" TargetMode="External"/><Relationship Id="rId20" Type="http://schemas.openxmlformats.org/officeDocument/2006/relationships/hyperlink" Target="http://v-meladze.ru/assets/images/galleries/51/pj_2004_yarmarka_06.jpg" TargetMode="External"/><Relationship Id="rId29" Type="http://schemas.openxmlformats.org/officeDocument/2006/relationships/hyperlink" Target="http://fenixclub.com/uploads/52319/img-147473-492e941a1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enagold.narod.ru/fon/clipart/g/gorsh/gorsh019.png" TargetMode="External"/><Relationship Id="rId11" Type="http://schemas.openxmlformats.org/officeDocument/2006/relationships/hyperlink" Target="http://s001.radikal.ru/i196/1002/c9/3f578d3acbb4.png" TargetMode="External"/><Relationship Id="rId24" Type="http://schemas.openxmlformats.org/officeDocument/2006/relationships/hyperlink" Target="http://fenixclub.com/uploads/52319/img-206633-577c6f3094.JPG" TargetMode="External"/><Relationship Id="rId32" Type="http://schemas.openxmlformats.org/officeDocument/2006/relationships/hyperlink" Target="http://media9.fast-torrent.ru/media/files/s2/gb/qe/majskaya-noch-ili-utoplennitsa.jpg" TargetMode="External"/><Relationship Id="rId5" Type="http://schemas.openxmlformats.org/officeDocument/2006/relationships/hyperlink" Target="http://www.redsurcos.com/images/background.jpg" TargetMode="External"/><Relationship Id="rId15" Type="http://schemas.openxmlformats.org/officeDocument/2006/relationships/hyperlink" Target="http://palata6.tomsk.ru/uploads/posts/2011-07/thumbs/1309972755_1.jpg" TargetMode="External"/><Relationship Id="rId23" Type="http://schemas.openxmlformats.org/officeDocument/2006/relationships/hyperlink" Target="http://alltorrents.net/pictures/efcac7dd8eb19a5d379953e5e394e40a.jpg" TargetMode="External"/><Relationship Id="rId28" Type="http://schemas.openxmlformats.org/officeDocument/2006/relationships/hyperlink" Target="http://beoff.ru/wp-content/uploads/2011/03/maiskaya-noch3.jpg" TargetMode="External"/><Relationship Id="rId10" Type="http://schemas.openxmlformats.org/officeDocument/2006/relationships/hyperlink" Target="http://ukr-web.org.ua/uploads/posts/2012-12/1355262369_gsxikrx2wqfysmo.jpeg" TargetMode="External"/><Relationship Id="rId19" Type="http://schemas.openxmlformats.org/officeDocument/2006/relationships/hyperlink" Target="http://www.viptorrent.ru/torrents/images/7413.jpg" TargetMode="External"/><Relationship Id="rId31" Type="http://schemas.openxmlformats.org/officeDocument/2006/relationships/hyperlink" Target="http://beoff.ru/wp-content/uploads/2011/03/maiskaya-noch5.jpg" TargetMode="External"/><Relationship Id="rId4" Type="http://schemas.openxmlformats.org/officeDocument/2006/relationships/hyperlink" Target="http://www.sprava.net.ua/data/catalog/mirgorod/hotelserv/hutogol/fon1.jpg" TargetMode="External"/><Relationship Id="rId9" Type="http://schemas.openxmlformats.org/officeDocument/2006/relationships/hyperlink" Target="http://artalbum.org.ua/vc_thumb/people/Ukraine/kozachka.png" TargetMode="External"/><Relationship Id="rId14" Type="http://schemas.openxmlformats.org/officeDocument/2006/relationships/hyperlink" Target="http://bobod.ru/tw_files2/urls_17/29/d-28018/28018_html_m7c055781.png" TargetMode="External"/><Relationship Id="rId22" Type="http://schemas.openxmlformats.org/officeDocument/2006/relationships/hyperlink" Target="http://s52.radikal.ru/i135/1109/c8/72d6f8541a24t.jpg" TargetMode="External"/><Relationship Id="rId27" Type="http://schemas.openxmlformats.org/officeDocument/2006/relationships/hyperlink" Target="http://www.kino-teatr.ru/movie/kadr/921/17220.jpg" TargetMode="External"/><Relationship Id="rId30" Type="http://schemas.openxmlformats.org/officeDocument/2006/relationships/hyperlink" Target="http://2.firepic.org/2/thumbs/2012-01/31/9opwq7jwsk1o.pn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fenixclub.com/uploads/52319/img-147484-7dc0b3758b.JPG" TargetMode="External"/><Relationship Id="rId13" Type="http://schemas.openxmlformats.org/officeDocument/2006/relationships/hyperlink" Target="http://img.labirint.ru/images/comments_pic/0952/02lab14fq1261616627.jpg" TargetMode="External"/><Relationship Id="rId18" Type="http://schemas.openxmlformats.org/officeDocument/2006/relationships/hyperlink" Target="http://images.yakaboo.ua/i_upload/galery/preview/5/19/13/60/13608974.jpg" TargetMode="External"/><Relationship Id="rId26" Type="http://schemas.openxmlformats.org/officeDocument/2006/relationships/hyperlink" Target="http://illustrators.ru/illustrations/38639_original.jpg?1298835026" TargetMode="External"/><Relationship Id="rId3" Type="http://schemas.openxmlformats.org/officeDocument/2006/relationships/image" Target="../media/image7.jpeg"/><Relationship Id="rId21" Type="http://schemas.openxmlformats.org/officeDocument/2006/relationships/hyperlink" Target="http://s55.radikal.ru/i150/1212/98/9102c98ed287.png" TargetMode="External"/><Relationship Id="rId7" Type="http://schemas.openxmlformats.org/officeDocument/2006/relationships/hyperlink" Target="http://v.foto.radikal.ru/0704/4c/354102ac5957.jpg" TargetMode="External"/><Relationship Id="rId12" Type="http://schemas.openxmlformats.org/officeDocument/2006/relationships/hyperlink" Target="http://img.labirint.ru/images/comments_pic/1005/06lab5njj1265207765.jpg" TargetMode="External"/><Relationship Id="rId17" Type="http://schemas.openxmlformats.org/officeDocument/2006/relationships/hyperlink" Target="http://static.playcast.ru/uploads/2013/12/07/6772855.jpg" TargetMode="External"/><Relationship Id="rId25" Type="http://schemas.openxmlformats.org/officeDocument/2006/relationships/hyperlink" Target="http://st-im.kinopoisk.ru/im/kadr/1/1/6/kinopoisk.ru-Vechera-na-khutore-bliz-Dikanki-1166361.jpg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f.kinozon.tv/frames/6825-1/Film_shot00014.jpg" TargetMode="External"/><Relationship Id="rId20" Type="http://schemas.openxmlformats.org/officeDocument/2006/relationships/hyperlink" Target="http://media9.fast-torrent.ru/media/files/s1/xk/nh/vechera-na-hutore-bliz-dikanki.jpg" TargetMode="External"/><Relationship Id="rId29" Type="http://schemas.openxmlformats.org/officeDocument/2006/relationships/hyperlink" Target="http://nsportal.ru/shkola/literatura/library/literaturnaya-viktorina-svoya-igra-po-povesti-nv-gogolya-vechera-na-hutor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entart.org/img/gallery/200011.jpg" TargetMode="External"/><Relationship Id="rId11" Type="http://schemas.openxmlformats.org/officeDocument/2006/relationships/hyperlink" Target="http://img.labirint.ru/images/comments_pic/1010/04labj5ga1268242749.jpg" TargetMode="External"/><Relationship Id="rId24" Type="http://schemas.openxmlformats.org/officeDocument/2006/relationships/hyperlink" Target="http://opentorrent.ru/photos/11010310510011329_f15_6.jpg" TargetMode="External"/><Relationship Id="rId32" Type="http://schemas.openxmlformats.org/officeDocument/2006/relationships/image" Target="../media/image66.png"/><Relationship Id="rId5" Type="http://schemas.openxmlformats.org/officeDocument/2006/relationships/hyperlink" Target="http://videoxq.com/img/catalog/frames/11603_maiskaya_noch_ili_utoplennitsa/f1.jpg" TargetMode="External"/><Relationship Id="rId15" Type="http://schemas.openxmlformats.org/officeDocument/2006/relationships/hyperlink" Target="http://www.evpatori.ru/wp-content/uploads/2013/07/soloha-i-chort.png" TargetMode="External"/><Relationship Id="rId23" Type="http://schemas.openxmlformats.org/officeDocument/2006/relationships/hyperlink" Target="http://www.gamer.ru/system/attached_images/images/000/588/113/original/076b92f5be56.jpg" TargetMode="External"/><Relationship Id="rId28" Type="http://schemas.openxmlformats.org/officeDocument/2006/relationships/hyperlink" Target="http://papkova.ucoz.ru/index/literaturnaja_viktorina_quot_svoja_igra_quot_po_knige_n_v_gogolja_quot_vechera_na_khutore_bliz_dikanki_qu/0-20" TargetMode="External"/><Relationship Id="rId10" Type="http://schemas.openxmlformats.org/officeDocument/2006/relationships/hyperlink" Target="http://img15.nnm.ru/7/f/d/e/f/4604fcf13c7982f825487cf0057_prev.jpg" TargetMode="External"/><Relationship Id="rId19" Type="http://schemas.openxmlformats.org/officeDocument/2006/relationships/hyperlink" Target="http://static.kinokopilka.tv/system/images/screenshots/images/000/053/492/53492_original.jpg" TargetMode="External"/><Relationship Id="rId31" Type="http://schemas.openxmlformats.org/officeDocument/2006/relationships/slide" Target="slide3.xml"/><Relationship Id="rId4" Type="http://schemas.openxmlformats.org/officeDocument/2006/relationships/hyperlink" Target="http://i.vidik.org/images/shots/7865/4.jpg" TargetMode="External"/><Relationship Id="rId9" Type="http://schemas.openxmlformats.org/officeDocument/2006/relationships/hyperlink" Target="http://fenixclub.com/uploads/52319/img-147486-ea1a950337.JPG" TargetMode="External"/><Relationship Id="rId14" Type="http://schemas.openxmlformats.org/officeDocument/2006/relationships/hyperlink" Target="http://img.zoneland.ru/images7/958266VTS_02_2_VOB_000447450.jpg.jpg" TargetMode="External"/><Relationship Id="rId22" Type="http://schemas.openxmlformats.org/officeDocument/2006/relationships/hyperlink" Target="http://www.saabclub.su/forum/data/attachments/85/85646-c423158d4e93605dd73aeefa8b6c3fd2.jpg" TargetMode="External"/><Relationship Id="rId27" Type="http://schemas.openxmlformats.org/officeDocument/2006/relationships/hyperlink" Target="http://img-fotki.yandex.ru/get/9094/134091466.141/0_e77ff_aece3f5_L.png" TargetMode="External"/><Relationship Id="rId30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3.xml"/><Relationship Id="rId18" Type="http://schemas.openxmlformats.org/officeDocument/2006/relationships/slide" Target="slide17.xml"/><Relationship Id="rId26" Type="http://schemas.openxmlformats.org/officeDocument/2006/relationships/image" Target="../media/image19.png"/><Relationship Id="rId3" Type="http://schemas.openxmlformats.org/officeDocument/2006/relationships/slide" Target="slide4.xml"/><Relationship Id="rId21" Type="http://schemas.openxmlformats.org/officeDocument/2006/relationships/slide" Target="slide19.xml"/><Relationship Id="rId34" Type="http://schemas.openxmlformats.org/officeDocument/2006/relationships/image" Target="../media/image13.png"/><Relationship Id="rId7" Type="http://schemas.openxmlformats.org/officeDocument/2006/relationships/slide" Target="slide8.xml"/><Relationship Id="rId12" Type="http://schemas.openxmlformats.org/officeDocument/2006/relationships/slide" Target="slide12.xml"/><Relationship Id="rId17" Type="http://schemas.openxmlformats.org/officeDocument/2006/relationships/slide" Target="slide16.xml"/><Relationship Id="rId25" Type="http://schemas.openxmlformats.org/officeDocument/2006/relationships/slide" Target="slide23.xml"/><Relationship Id="rId33" Type="http://schemas.openxmlformats.org/officeDocument/2006/relationships/slide" Target="slide24.xml"/><Relationship Id="rId2" Type="http://schemas.openxmlformats.org/officeDocument/2006/relationships/image" Target="../media/image2.jpeg"/><Relationship Id="rId16" Type="http://schemas.openxmlformats.org/officeDocument/2006/relationships/slide" Target="slide15.xml"/><Relationship Id="rId20" Type="http://schemas.openxmlformats.org/officeDocument/2006/relationships/image" Target="../media/image18.jpeg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1.xml"/><Relationship Id="rId24" Type="http://schemas.openxmlformats.org/officeDocument/2006/relationships/slide" Target="slide22.xml"/><Relationship Id="rId32" Type="http://schemas.openxmlformats.org/officeDocument/2006/relationships/slide" Target="slide6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23" Type="http://schemas.openxmlformats.org/officeDocument/2006/relationships/slide" Target="slide21.xml"/><Relationship Id="rId28" Type="http://schemas.openxmlformats.org/officeDocument/2006/relationships/image" Target="../media/image21.png"/><Relationship Id="rId10" Type="http://schemas.openxmlformats.org/officeDocument/2006/relationships/slide" Target="slide10.xml"/><Relationship Id="rId19" Type="http://schemas.openxmlformats.org/officeDocument/2006/relationships/slide" Target="slide18.xml"/><Relationship Id="rId31" Type="http://schemas.openxmlformats.org/officeDocument/2006/relationships/image" Target="../media/image7.jpeg"/><Relationship Id="rId4" Type="http://schemas.openxmlformats.org/officeDocument/2006/relationships/image" Target="../media/image15.jpeg"/><Relationship Id="rId9" Type="http://schemas.openxmlformats.org/officeDocument/2006/relationships/image" Target="../media/image16.jpeg"/><Relationship Id="rId14" Type="http://schemas.openxmlformats.org/officeDocument/2006/relationships/image" Target="../media/image17.jpeg"/><Relationship Id="rId22" Type="http://schemas.openxmlformats.org/officeDocument/2006/relationships/slide" Target="slide20.xml"/><Relationship Id="rId27" Type="http://schemas.openxmlformats.org/officeDocument/2006/relationships/image" Target="../media/image20.png"/><Relationship Id="rId30" Type="http://schemas.openxmlformats.org/officeDocument/2006/relationships/image" Target="../media/image3.png"/><Relationship Id="rId35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3.jpeg"/><Relationship Id="rId7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10" Type="http://schemas.openxmlformats.org/officeDocument/2006/relationships/image" Target="../media/image27.jpeg"/><Relationship Id="rId4" Type="http://schemas.openxmlformats.org/officeDocument/2006/relationships/image" Target="../media/image15.jpe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" Target="slide3.xml"/><Relationship Id="rId7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7.jpeg"/><Relationship Id="rId5" Type="http://schemas.openxmlformats.org/officeDocument/2006/relationships/image" Target="../media/image23.jpeg"/><Relationship Id="rId10" Type="http://schemas.openxmlformats.org/officeDocument/2006/relationships/image" Target="../media/image26.png"/><Relationship Id="rId4" Type="http://schemas.openxmlformats.org/officeDocument/2006/relationships/image" Target="../media/image8.jpe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" Target="slide3.xml"/><Relationship Id="rId7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23.jpeg"/><Relationship Id="rId10" Type="http://schemas.openxmlformats.org/officeDocument/2006/relationships/image" Target="../media/image27.jpeg"/><Relationship Id="rId4" Type="http://schemas.openxmlformats.org/officeDocument/2006/relationships/image" Target="../media/image8.jpe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3.xml"/><Relationship Id="rId7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23.jpeg"/><Relationship Id="rId10" Type="http://schemas.openxmlformats.org/officeDocument/2006/relationships/image" Target="../media/image27.jpeg"/><Relationship Id="rId4" Type="http://schemas.openxmlformats.org/officeDocument/2006/relationships/image" Target="../media/image8.jpe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3.jpeg"/><Relationship Id="rId7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10" Type="http://schemas.openxmlformats.org/officeDocument/2006/relationships/image" Target="../media/image27.jpeg"/><Relationship Id="rId4" Type="http://schemas.openxmlformats.org/officeDocument/2006/relationships/image" Target="../media/image15.jpe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2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3.jpeg"/><Relationship Id="rId10" Type="http://schemas.openxmlformats.org/officeDocument/2006/relationships/image" Target="../media/image35.jpeg"/><Relationship Id="rId4" Type="http://schemas.openxmlformats.org/officeDocument/2006/relationships/image" Target="../media/image16.jpe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7" descr="Рисунок1й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3500438"/>
            <a:ext cx="9366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Рисунок 15" descr="Рисунок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5"/>
          <a:stretch>
            <a:fillRect/>
          </a:stretch>
        </p:blipFill>
        <p:spPr bwMode="auto">
          <a:xfrm>
            <a:off x="4139952" y="2564904"/>
            <a:ext cx="1579408" cy="20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20120827113607!T2gog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286124"/>
            <a:ext cx="4068763" cy="318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0006-006-N.V.Gogo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212832">
            <a:off x="321638" y="3763870"/>
            <a:ext cx="1585750" cy="231570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  <p:sp>
        <p:nvSpPr>
          <p:cNvPr id="2054" name="Подзаголовок 2"/>
          <p:cNvSpPr>
            <a:spLocks/>
          </p:cNvSpPr>
          <p:nvPr/>
        </p:nvSpPr>
        <p:spPr bwMode="auto">
          <a:xfrm>
            <a:off x="3995738" y="4797425"/>
            <a:ext cx="3889375" cy="1631971"/>
          </a:xfrm>
          <a:prstGeom prst="roundRect">
            <a:avLst>
              <a:gd name="adj" fmla="val 16667"/>
            </a:avLst>
          </a:prstGeom>
          <a:solidFill>
            <a:srgbClr val="FFFFFF">
              <a:alpha val="45097"/>
            </a:srgbClr>
          </a:solidFill>
          <a:ln w="9525">
            <a:noFill/>
            <a:round/>
            <a:headEnd/>
            <a:tailEnd/>
          </a:ln>
        </p:spPr>
        <p:txBody>
          <a:bodyPr tIns="0" bIns="0"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b="1" i="1" dirty="0" smtClean="0">
                <a:latin typeface="Cambria" pitchFamily="18" charset="0"/>
              </a:rPr>
              <a:t>Истомина </a:t>
            </a:r>
            <a:r>
              <a:rPr lang="ru-RU" b="1" i="1" dirty="0" err="1" smtClean="0">
                <a:latin typeface="Cambria" pitchFamily="18" charset="0"/>
              </a:rPr>
              <a:t>Анжелика</a:t>
            </a:r>
            <a:r>
              <a:rPr lang="ru-RU" b="1" i="1" dirty="0" smtClean="0">
                <a:latin typeface="Cambria" pitchFamily="18" charset="0"/>
              </a:rPr>
              <a:t> Борисовна, </a:t>
            </a:r>
            <a:r>
              <a:rPr lang="ru-RU" b="1" i="1" dirty="0">
                <a:latin typeface="Cambria" pitchFamily="18" charset="0"/>
              </a:rPr>
              <a:t>учитель русского языка и литературы </a:t>
            </a:r>
            <a:r>
              <a:rPr lang="ru-RU" b="1" i="1" dirty="0" smtClean="0">
                <a:latin typeface="Cambria" pitchFamily="18" charset="0"/>
              </a:rPr>
              <a:t>АМОУ СОШ№4 с УИОП  АГО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b="1" i="1" dirty="0" smtClean="0">
                <a:latin typeface="Cambria" pitchFamily="18" charset="0"/>
              </a:rPr>
              <a:t>Свердловской области</a:t>
            </a:r>
            <a:endParaRPr lang="ru-RU" b="1" i="1" dirty="0">
              <a:latin typeface="Cambria" pitchFamily="18" charset="0"/>
            </a:endParaRPr>
          </a:p>
        </p:txBody>
      </p:sp>
      <p:sp>
        <p:nvSpPr>
          <p:cNvPr id="19" name="Рамка 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7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8" name="Рисунок 19" descr="sunflower-022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1"/>
            <a:ext cx="9144000" cy="261610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bg1"/>
                </a:solidFill>
                <a:latin typeface="Cambria" pitchFamily="18" charset="0"/>
              </a:rPr>
              <a:t>Интерактивная игра-викторина для учащихся 5-6 классов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428604"/>
            <a:ext cx="5615383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3200" b="1" cap="none" spc="0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rgbClr val="FFFF00"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«Ночь перед Рождеством»</a:t>
            </a:r>
            <a:endParaRPr lang="ru-RU" sz="3200" b="1" cap="none" spc="0" dirty="0">
              <a:ln w="1905">
                <a:solidFill>
                  <a:srgbClr val="FFFF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rgbClr val="FFFF00">
                    <a:alpha val="4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3" cstate="print"/>
          <a:srcRect l="11274"/>
          <a:stretch>
            <a:fillRect/>
          </a:stretch>
        </p:blipFill>
        <p:spPr bwMode="auto">
          <a:xfrm>
            <a:off x="5500694" y="1500174"/>
            <a:ext cx="281116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4392488" cy="5400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«Ей не минуло ещё и семнадцати лет, а парубки гуртом провозгласили её лучшей девкой на селе». У неё черные очи и брови. Вздернутый к верху нос. Черные косы, как длинные змеи,  обвились вокруг её головы.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272" name="Рисунок 4" descr="sunflower-022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30"/>
          <p:cNvGrpSpPr>
            <a:grpSpLocks/>
          </p:cNvGrpSpPr>
          <p:nvPr/>
        </p:nvGrpSpPr>
        <p:grpSpPr bwMode="auto">
          <a:xfrm>
            <a:off x="4929190" y="5214950"/>
            <a:ext cx="1403350" cy="1198563"/>
            <a:chOff x="5220072" y="4797152"/>
            <a:chExt cx="1403454" cy="1198739"/>
          </a:xfrm>
        </p:grpSpPr>
        <p:pic>
          <p:nvPicPr>
            <p:cNvPr id="12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12" descr="ukraine_tradition_84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Рисунок 6" descr="oval frame swirly vintage graphicsfairy red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28604"/>
            <a:ext cx="417646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429388" y="5572140"/>
            <a:ext cx="127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Оксана</a:t>
            </a:r>
            <a:endParaRPr lang="ru-RU" sz="2400" b="1" dirty="0"/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5" descr="158872.png"/>
          <p:cNvPicPr>
            <a:picLocks noChangeAspect="1"/>
          </p:cNvPicPr>
          <p:nvPr/>
        </p:nvPicPr>
        <p:blipFill>
          <a:blip r:embed="rId3" cstate="print"/>
          <a:srcRect l="19444" r="13889"/>
          <a:stretch>
            <a:fillRect/>
          </a:stretch>
        </p:blipFill>
        <p:spPr bwMode="auto">
          <a:xfrm>
            <a:off x="5857884" y="1000108"/>
            <a:ext cx="2428892" cy="331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4176464" cy="50960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«Он жил как настоящий запорожец: ничего не работал, спал три четверти дня, ел за шестерых косарей и выпивал за одним разом почти по целому ведру..» Несмотря на небольшой рост, в ширину был довольно увесист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6" name="Рисунок 4" descr="sunflower-022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Прямоугольник 4"/>
          <p:cNvSpPr>
            <a:spLocks noChangeArrowheads="1"/>
          </p:cNvSpPr>
          <p:nvPr/>
        </p:nvSpPr>
        <p:spPr bwMode="auto">
          <a:xfrm>
            <a:off x="4356100" y="5661025"/>
            <a:ext cx="3887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 </a:t>
            </a:r>
            <a:endParaRPr lang="ru-RU" sz="2400" b="1" dirty="0">
              <a:latin typeface="Cambria" pitchFamily="18" charset="0"/>
            </a:endParaRPr>
          </a:p>
        </p:txBody>
      </p:sp>
      <p:pic>
        <p:nvPicPr>
          <p:cNvPr id="13" name="Рисунок 6" descr="oval frame swirly vintage graphicsfairy red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214290"/>
            <a:ext cx="381642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30"/>
          <p:cNvGrpSpPr>
            <a:grpSpLocks/>
          </p:cNvGrpSpPr>
          <p:nvPr/>
        </p:nvGrpSpPr>
        <p:grpSpPr bwMode="auto">
          <a:xfrm>
            <a:off x="5072066" y="5286388"/>
            <a:ext cx="1403350" cy="1119853"/>
            <a:chOff x="4076980" y="4725702"/>
            <a:chExt cx="1403454" cy="1120017"/>
          </a:xfrm>
        </p:grpSpPr>
        <p:pic>
          <p:nvPicPr>
            <p:cNvPr id="16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362753" y="5583084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Рисунок 12" descr="ukraine_tradition_8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76980" y="472570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6858016" y="5000636"/>
            <a:ext cx="1183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Пацюк</a:t>
            </a:r>
            <a:endParaRPr lang="ru-RU" sz="2400" b="1" dirty="0"/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4" descr="medium_Vechera_na_hutore_bliz_Dikan_ki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571612"/>
            <a:ext cx="2424902" cy="282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620688"/>
            <a:ext cx="4248472" cy="53285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</a:rPr>
              <a:t>Спереди совершенно немец: узенькая, беспрестанно  нюхающая всё, что ни попадается, мордочка оканчивается, как у свиней, кругленьким пятачком. Ноги  тонкие. Хвост острый и длинный. Под мордой козлиная бородка, а на голове небольшие рожки.   </a:t>
            </a:r>
            <a:endParaRPr lang="ru-RU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323" name="Прямоугольник 8"/>
          <p:cNvSpPr>
            <a:spLocks noChangeArrowheads="1"/>
          </p:cNvSpPr>
          <p:nvPr/>
        </p:nvSpPr>
        <p:spPr bwMode="auto">
          <a:xfrm>
            <a:off x="2699792" y="5301208"/>
            <a:ext cx="5327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 dirty="0">
              <a:latin typeface="Cambria" pitchFamily="18" charset="0"/>
            </a:endParaRPr>
          </a:p>
        </p:txBody>
      </p:sp>
      <p:pic>
        <p:nvPicPr>
          <p:cNvPr id="14" name="Рисунок 4" descr="sunflower-022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6" descr="oval frame swirly vintage graphicsfairy red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00042"/>
            <a:ext cx="381642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30"/>
          <p:cNvGrpSpPr>
            <a:grpSpLocks/>
          </p:cNvGrpSpPr>
          <p:nvPr/>
        </p:nvGrpSpPr>
        <p:grpSpPr bwMode="auto">
          <a:xfrm>
            <a:off x="5000628" y="5143512"/>
            <a:ext cx="1143008" cy="1198562"/>
            <a:chOff x="5220072" y="4797152"/>
            <a:chExt cx="1403454" cy="1198739"/>
          </a:xfrm>
        </p:grpSpPr>
        <p:pic>
          <p:nvPicPr>
            <p:cNvPr id="17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Рисунок 12" descr="ukraine_tradition_8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Box 18"/>
          <p:cNvSpPr txBox="1"/>
          <p:nvPr/>
        </p:nvSpPr>
        <p:spPr>
          <a:xfrm>
            <a:off x="6357950" y="528638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Черт</a:t>
            </a:r>
            <a:endParaRPr lang="ru-RU" sz="2400" b="1" dirty="0"/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9" descr="06lab5njj126520776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214422"/>
            <a:ext cx="250033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4320480" cy="56166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Славный молодой парубок. В досужее от дел время занимался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малеванием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 и слыл лучшим живописцем во всем околотке. Человек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богобоязливый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, он часто писал образа святых. Совершил полет на чёрте в Петербург и привез черевички любимой.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344" name="Рисунок 4" descr="sunflower-022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4786314" y="5929330"/>
            <a:ext cx="3095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indent="269875" algn="ctr" eaLnBrk="0" hangingPunct="0">
              <a:defRPr/>
            </a:pPr>
            <a:endParaRPr lang="ru-RU" sz="2400" b="1" dirty="0">
              <a:latin typeface="Cambria" pitchFamily="18" charset="0"/>
            </a:endParaRPr>
          </a:p>
        </p:txBody>
      </p:sp>
      <p:pic>
        <p:nvPicPr>
          <p:cNvPr id="12" name="Рисунок 6" descr="oval frame swirly vintage graphicsfairy red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42852"/>
            <a:ext cx="381642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30"/>
          <p:cNvGrpSpPr>
            <a:grpSpLocks/>
          </p:cNvGrpSpPr>
          <p:nvPr/>
        </p:nvGrpSpPr>
        <p:grpSpPr bwMode="auto">
          <a:xfrm>
            <a:off x="4929190" y="5214942"/>
            <a:ext cx="1403350" cy="1198571"/>
            <a:chOff x="5220072" y="4797152"/>
            <a:chExt cx="1403454" cy="1198749"/>
          </a:xfrm>
        </p:grpSpPr>
        <p:pic>
          <p:nvPicPr>
            <p:cNvPr id="15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64089" y="573326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Рисунок 12" descr="ukraine_tradition_8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Box 16"/>
          <p:cNvSpPr txBox="1"/>
          <p:nvPr/>
        </p:nvSpPr>
        <p:spPr>
          <a:xfrm>
            <a:off x="6500826" y="4786322"/>
            <a:ext cx="1338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Вакула</a:t>
            </a:r>
            <a:endParaRPr lang="ru-RU" sz="2400" b="1" dirty="0"/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Какой подарок готовил кузнец Оксане?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368" name="Рисунок 5" descr="sunflower-02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Прямоугольник 9"/>
          <p:cNvSpPr>
            <a:spLocks noChangeArrowheads="1"/>
          </p:cNvSpPr>
          <p:nvPr/>
        </p:nvSpPr>
        <p:spPr bwMode="auto">
          <a:xfrm>
            <a:off x="4773657" y="573246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2400" dirty="0">
              <a:latin typeface="Cambria" pitchFamily="18" charset="0"/>
            </a:endParaRPr>
          </a:p>
        </p:txBody>
      </p:sp>
      <p:pic>
        <p:nvPicPr>
          <p:cNvPr id="13" name="Рисунок 1" descr="«Ночь перед Рождеством». Вакула и Оксана. Художник В. Маковский. 18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412776"/>
            <a:ext cx="36576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786314" y="1785926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Сундук с железной оковкой и росписью</a:t>
            </a:r>
            <a:endParaRPr lang="ru-RU" sz="2400" b="1" dirty="0"/>
          </a:p>
        </p:txBody>
      </p:sp>
      <p:grpSp>
        <p:nvGrpSpPr>
          <p:cNvPr id="15" name="Группа 30"/>
          <p:cNvGrpSpPr>
            <a:grpSpLocks/>
          </p:cNvGrpSpPr>
          <p:nvPr/>
        </p:nvGrpSpPr>
        <p:grpSpPr bwMode="auto">
          <a:xfrm>
            <a:off x="4786314" y="5143512"/>
            <a:ext cx="1403350" cy="1198562"/>
            <a:chOff x="5220072" y="4797152"/>
            <a:chExt cx="1403454" cy="1198739"/>
          </a:xfrm>
        </p:grpSpPr>
        <p:pic>
          <p:nvPicPr>
            <p:cNvPr id="16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Рисунок 12" descr="ukraine_tradition_84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За что Пузатого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Пацюка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 ценили и уважали в селе?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392" name="Рисунок 5" descr="sunflower-02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1700808"/>
            <a:ext cx="453650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643571" y="2143116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 знахарство</a:t>
            </a:r>
            <a:endParaRPr lang="ru-RU" sz="2400" b="1" dirty="0"/>
          </a:p>
        </p:txBody>
      </p:sp>
      <p:grpSp>
        <p:nvGrpSpPr>
          <p:cNvPr id="24" name="Группа 30"/>
          <p:cNvGrpSpPr>
            <a:grpSpLocks/>
          </p:cNvGrpSpPr>
          <p:nvPr/>
        </p:nvGrpSpPr>
        <p:grpSpPr bwMode="auto">
          <a:xfrm>
            <a:off x="5715008" y="5000636"/>
            <a:ext cx="1403350" cy="1198562"/>
            <a:chOff x="5220072" y="4797152"/>
            <a:chExt cx="1403454" cy="1198739"/>
          </a:xfrm>
        </p:grpSpPr>
        <p:pic>
          <p:nvPicPr>
            <p:cNvPr id="25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Рисунок 12" descr="ukraine_tradition_84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Какие  исторические лица встречаются в повести ?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6" name="Рисунок 5" descr="sunflower-02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5" descr="http://files.1september.ru/festival/articles/501499/img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628800"/>
            <a:ext cx="43204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286381" y="2643182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Екатерина </a:t>
            </a:r>
            <a:r>
              <a:rPr lang="en-US" sz="2400" b="1" dirty="0" smtClean="0"/>
              <a:t>II </a:t>
            </a:r>
            <a:r>
              <a:rPr lang="ru-RU" sz="2400" b="1" dirty="0" smtClean="0"/>
              <a:t>и князь Потемкин</a:t>
            </a:r>
            <a:endParaRPr lang="ru-RU" sz="2400" b="1" dirty="0"/>
          </a:p>
        </p:txBody>
      </p:sp>
      <p:grpSp>
        <p:nvGrpSpPr>
          <p:cNvPr id="18" name="Группа 30"/>
          <p:cNvGrpSpPr>
            <a:grpSpLocks/>
          </p:cNvGrpSpPr>
          <p:nvPr/>
        </p:nvGrpSpPr>
        <p:grpSpPr bwMode="auto">
          <a:xfrm>
            <a:off x="5500694" y="5143512"/>
            <a:ext cx="1403350" cy="1198562"/>
            <a:chOff x="5220072" y="4797152"/>
            <a:chExt cx="1403454" cy="1198739"/>
          </a:xfrm>
        </p:grpSpPr>
        <p:pic>
          <p:nvPicPr>
            <p:cNvPr id="19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Рисунок 12" descr="ukraine_tradition_84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. 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Какое условие поставила Оксана кузнецу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Вакуле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, согласившись выйти за него замуж?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440" name="Рисунок 4" descr="sunflower-02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30"/>
          <p:cNvGrpSpPr>
            <a:grpSpLocks/>
          </p:cNvGrpSpPr>
          <p:nvPr/>
        </p:nvGrpSpPr>
        <p:grpSpPr bwMode="auto">
          <a:xfrm>
            <a:off x="5651500" y="5229225"/>
            <a:ext cx="1403350" cy="1198563"/>
            <a:chOff x="5220072" y="4797152"/>
            <a:chExt cx="1403454" cy="1198739"/>
          </a:xfrm>
        </p:grpSpPr>
        <p:pic>
          <p:nvPicPr>
            <p:cNvPr id="10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2" descr="ukraine_tradition_84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Рисунок 1" descr="«Ночь перед Рождеством». Возвращение Вакулы с черевиками. Художник В. Замирайло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568" y="1500174"/>
            <a:ext cx="3816994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572000" y="1785926"/>
            <a:ext cx="3857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Кузнец должен был достать ей «черевички, которые сама царица носит» </a:t>
            </a:r>
            <a:endParaRPr lang="ru-RU" sz="2400" b="1" dirty="0"/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Cambria" pitchFamily="18" charset="0"/>
              </a:rPr>
              <a:t>Что 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ведьма собирала на небе  в рукав в ночь перед Рождеством? 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9464" name="Рисунок 4" descr="sunflower-02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3" descr="http://files.1september.ru/festival/articles/501499/img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1500174"/>
            <a:ext cx="393724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143636" y="2643182"/>
            <a:ext cx="1344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Звезды</a:t>
            </a:r>
            <a:endParaRPr lang="ru-RU" sz="2400" b="1" dirty="0"/>
          </a:p>
        </p:txBody>
      </p:sp>
      <p:grpSp>
        <p:nvGrpSpPr>
          <p:cNvPr id="17" name="Группа 30"/>
          <p:cNvGrpSpPr>
            <a:grpSpLocks/>
          </p:cNvGrpSpPr>
          <p:nvPr/>
        </p:nvGrpSpPr>
        <p:grpSpPr bwMode="auto">
          <a:xfrm>
            <a:off x="5715008" y="5143512"/>
            <a:ext cx="1143008" cy="1198562"/>
            <a:chOff x="5220072" y="4797152"/>
            <a:chExt cx="1403454" cy="1198739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Рисунок 12" descr="ukraine_tradition_84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Вспомни и расскажи отрывок из повести, опираясь на иллюстрации.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488" name="Рисунок 4" descr="7e898d0519f0068b517f3962284c4d8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4076700"/>
            <a:ext cx="3311525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Рисунок 6" descr="post-48-131472512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484313"/>
            <a:ext cx="3311525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1" name="Прямоугольник 9"/>
          <p:cNvSpPr>
            <a:spLocks noChangeArrowheads="1"/>
          </p:cNvSpPr>
          <p:nvPr/>
        </p:nvSpPr>
        <p:spPr bwMode="auto">
          <a:xfrm>
            <a:off x="4500563" y="5661025"/>
            <a:ext cx="33845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Если </a:t>
            </a:r>
            <a:r>
              <a:rPr lang="ru-RU" sz="2400" b="1" dirty="0">
                <a:latin typeface="Cambria" pitchFamily="18" charset="0"/>
              </a:rPr>
              <a:t>он принесет царские черевики</a:t>
            </a:r>
            <a:endParaRPr lang="ru-RU" sz="2400" dirty="0"/>
          </a:p>
        </p:txBody>
      </p:sp>
      <p:sp useBgFill="1">
        <p:nvSpPr>
          <p:cNvPr id="11" name="Прямоугольник 10"/>
          <p:cNvSpPr/>
          <p:nvPr/>
        </p:nvSpPr>
        <p:spPr>
          <a:xfrm>
            <a:off x="4211960" y="5733256"/>
            <a:ext cx="3816350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0494" name="Рисунок 4" descr="sunflower-022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Desktop\Оксана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1556792"/>
            <a:ext cx="3600400" cy="324036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>
            <a:spLocks/>
          </p:cNvSpPr>
          <p:nvPr/>
        </p:nvSpPr>
        <p:spPr bwMode="auto">
          <a:xfrm>
            <a:off x="323528" y="3645024"/>
            <a:ext cx="8496944" cy="2664296"/>
          </a:xfrm>
          <a:prstGeom prst="roundRect">
            <a:avLst>
              <a:gd name="adj" fmla="val 16667"/>
            </a:avLst>
          </a:prstGeom>
          <a:solidFill>
            <a:srgbClr val="FFFFFF">
              <a:alpha val="45097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84138" lvl="0" indent="-84138" algn="just">
              <a:buFont typeface="Arial" pitchFamily="34" charset="0"/>
              <a:buChar char="•"/>
            </a:pPr>
            <a:r>
              <a:rPr lang="ru-RU" sz="1600" b="1" dirty="0" smtClean="0">
                <a:latin typeface="Cambria" pitchFamily="18" charset="0"/>
                <a:ea typeface="Times New Roman" pitchFamily="18" charset="0"/>
              </a:rPr>
              <a:t>На игровом поле (следующий слайд) игрок выбирает категорию и номер вопроса. Переход на слайд с вопросом происходит по кнопке с номером.</a:t>
            </a:r>
          </a:p>
          <a:p>
            <a:pPr marL="84138" lvl="0" indent="-84138" algn="just">
              <a:buFont typeface="Arial" pitchFamily="34" charset="0"/>
              <a:buChar char="•"/>
            </a:pPr>
            <a:r>
              <a:rPr lang="ru-RU" sz="1600" b="1" dirty="0" smtClean="0">
                <a:latin typeface="Cambria" pitchFamily="18" charset="0"/>
                <a:ea typeface="Times New Roman" pitchFamily="18" charset="0"/>
              </a:rPr>
              <a:t>Проверка осуществляется с помощью кнопки </a:t>
            </a:r>
            <a:r>
              <a:rPr lang="ru-RU" sz="1600" b="1" dirty="0" smtClean="0">
                <a:blipFill>
                  <a:blip r:embed="rId3"/>
                  <a:stretch>
                    <a:fillRect/>
                  </a:stretch>
                </a:blipFill>
                <a:latin typeface="Cambria" pitchFamily="18" charset="0"/>
              </a:rPr>
              <a:t>"</a:t>
            </a:r>
            <a:r>
              <a:rPr lang="ru-RU" sz="1600" b="1" dirty="0" smtClean="0">
                <a:blipFill>
                  <a:blip r:embed="rId3"/>
                  <a:stretch>
                    <a:fillRect/>
                  </a:stretch>
                </a:blipFill>
                <a:latin typeface="Cambria" pitchFamily="18" charset="0"/>
                <a:ea typeface="Times New Roman" pitchFamily="18" charset="0"/>
              </a:rPr>
              <a:t>ОТВЕТ</a:t>
            </a:r>
            <a:r>
              <a:rPr lang="ru-RU" sz="1600" b="1" dirty="0" smtClean="0">
                <a:blipFill>
                  <a:blip r:embed="rId3"/>
                  <a:stretch>
                    <a:fillRect/>
                  </a:stretch>
                </a:blipFill>
                <a:latin typeface="Cambria" pitchFamily="18" charset="0"/>
              </a:rPr>
              <a:t>"</a:t>
            </a:r>
            <a:r>
              <a:rPr lang="ru-RU" sz="1600" b="1" dirty="0" smtClean="0">
                <a:latin typeface="Cambria" pitchFamily="18" charset="0"/>
              </a:rPr>
              <a:t>.  </a:t>
            </a:r>
            <a:r>
              <a:rPr lang="ru-RU" sz="1600" b="1" dirty="0" smtClean="0">
                <a:latin typeface="Cambria" pitchFamily="18" charset="0"/>
                <a:ea typeface="Times New Roman" pitchFamily="18" charset="0"/>
              </a:rPr>
              <a:t>За каждый правильный ответ начисляются баллы. </a:t>
            </a:r>
          </a:p>
          <a:p>
            <a:pPr marL="84138" lvl="0" indent="-84138" algn="just">
              <a:buFont typeface="Arial" pitchFamily="34" charset="0"/>
              <a:buChar char="•"/>
            </a:pPr>
            <a:r>
              <a:rPr lang="ru-RU" sz="1600" b="1" dirty="0" smtClean="0">
                <a:latin typeface="Cambria" pitchFamily="18" charset="0"/>
              </a:rPr>
              <a:t>Возврат на игровое поле осуществляется по управляющей кнопке          </a:t>
            </a:r>
            <a:r>
              <a:rPr lang="ru-RU" sz="1600" b="1" i="1" dirty="0" smtClean="0">
                <a:latin typeface="Cambria" pitchFamily="18" charset="0"/>
              </a:rPr>
              <a:t>в правом нижнем  углу слайда.</a:t>
            </a:r>
            <a:r>
              <a:rPr lang="ru-RU" sz="1600" b="1" dirty="0" smtClean="0">
                <a:latin typeface="Cambria" pitchFamily="18" charset="0"/>
              </a:rPr>
              <a:t>           </a:t>
            </a:r>
          </a:p>
          <a:p>
            <a:pPr marL="84138" lvl="0" indent="-84138" algn="just">
              <a:buFont typeface="Arial" pitchFamily="34" charset="0"/>
              <a:buChar char="•"/>
            </a:pPr>
            <a:r>
              <a:rPr lang="ru-RU" sz="1600" b="1" dirty="0" smtClean="0">
                <a:latin typeface="Cambria" pitchFamily="18" charset="0"/>
              </a:rPr>
              <a:t>Сыгравший номер при возврате на игровое поле пропадает.</a:t>
            </a:r>
          </a:p>
          <a:p>
            <a:pPr marL="84138" lvl="0" indent="-84138" algn="just">
              <a:buFont typeface="Arial" pitchFamily="34" charset="0"/>
              <a:buChar char="•"/>
            </a:pPr>
            <a:r>
              <a:rPr lang="ru-RU" sz="1600" b="1" dirty="0" smtClean="0">
                <a:latin typeface="Cambria" pitchFamily="18" charset="0"/>
              </a:rPr>
              <a:t> Кнопка </a:t>
            </a:r>
            <a:r>
              <a:rPr lang="ru-RU" sz="1600" b="1" cap="all" dirty="0" smtClean="0">
                <a:latin typeface="Cambria" pitchFamily="18" charset="0"/>
              </a:rPr>
              <a:t>      </a:t>
            </a:r>
            <a:r>
              <a:rPr lang="ru-RU" sz="1600" b="1" dirty="0" smtClean="0">
                <a:latin typeface="Cambria" pitchFamily="18" charset="0"/>
              </a:rPr>
              <a:t>на игровом поле останавливает игру в любой момент. Список ресурсов размещен на последнем слайде. Перейти к нему в режиме показа можно по кнопке          на  игровом поле.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15" descr="Рисунок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5"/>
          <a:stretch>
            <a:fillRect/>
          </a:stretch>
        </p:blipFill>
        <p:spPr bwMode="auto">
          <a:xfrm>
            <a:off x="3707904" y="2420888"/>
            <a:ext cx="82937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9" descr="sunflower-022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4653136"/>
            <a:ext cx="462054" cy="4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исунок1.png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31640" y="5517232"/>
            <a:ext cx="288032" cy="288035"/>
          </a:xfrm>
          <a:prstGeom prst="rect">
            <a:avLst/>
          </a:prstGeom>
        </p:spPr>
      </p:pic>
      <p:pic>
        <p:nvPicPr>
          <p:cNvPr id="9" name="Рисунок 8" descr="Рисунок1.png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31640" y="5949280"/>
            <a:ext cx="288032" cy="288032"/>
          </a:xfrm>
          <a:prstGeom prst="rect">
            <a:avLst/>
          </a:prstGeom>
        </p:spPr>
      </p:pic>
      <p:pic>
        <p:nvPicPr>
          <p:cNvPr id="13" name="Рисунок 12" descr="Рисунок3.png">
            <a:hlinkClick r:id="rId9" action="ppaction://hlinksldjump" highlightClick="1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27984" y="6309320"/>
            <a:ext cx="792088" cy="31230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1"/>
            <a:ext cx="9144000" cy="261610"/>
          </a:xfrm>
          <a:prstGeom prst="rect">
            <a:avLst/>
          </a:prstGeom>
        </p:spPr>
        <p:txBody>
          <a:bodyPr wrap="square" tIns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bg1"/>
                </a:solidFill>
                <a:latin typeface="Cambria" pitchFamily="18" charset="0"/>
              </a:rPr>
              <a:t>Интерактивная игра-викторина для учащихся 5-6 классов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357166"/>
            <a:ext cx="5615383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3200" b="1" cap="none" spc="0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rgbClr val="FFFF00"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«Ночь перед Рождеством»</a:t>
            </a:r>
            <a:endParaRPr lang="ru-RU" sz="3200" b="1" cap="none" spc="0" dirty="0">
              <a:ln w="1905">
                <a:solidFill>
                  <a:srgbClr val="FFFF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rgbClr val="FFFF00">
                    <a:alpha val="4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Вспомни и расскажи отрывок из повести, опираясь на иллюстрации.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1512" name="Рисунок 4" descr="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4076700"/>
            <a:ext cx="32400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Рисунок 5" descr="1277925229_tarztyt99ng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484313"/>
            <a:ext cx="3240087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3821113" y="1558264"/>
            <a:ext cx="4948626" cy="3756686"/>
            <a:chOff x="3820824" y="1557478"/>
            <a:chExt cx="4949707" cy="3757694"/>
          </a:xfrm>
        </p:grpSpPr>
        <p:pic>
          <p:nvPicPr>
            <p:cNvPr id="21521" name="Рисунок 7" descr="152558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164951">
              <a:off x="3820824" y="1612129"/>
              <a:ext cx="2349780" cy="1762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2" name="Рисунок 8" descr="1b9131f7789d2f0d5218001e2fcb93e0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184716">
              <a:off x="3867530" y="3549917"/>
              <a:ext cx="2275427" cy="1706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3" name="Рисунок 9" descr="0_a5c43_c7581c5c_XL.jp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288927">
              <a:off x="6224409" y="3593674"/>
              <a:ext cx="2280130" cy="1721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4" name="Рисунок 10" descr="1304286422_screenshot07292-p.jpg"/>
            <p:cNvPicPr>
              <a:picLocks noChangeAspect="1"/>
            </p:cNvPicPr>
            <p:nvPr/>
          </p:nvPicPr>
          <p:blipFill>
            <a:blip r:embed="rId9" cstate="print"/>
            <a:srcRect b="6559"/>
            <a:stretch>
              <a:fillRect/>
            </a:stretch>
          </p:blipFill>
          <p:spPr bwMode="auto">
            <a:xfrm rot="208434">
              <a:off x="6348712" y="1557478"/>
              <a:ext cx="2421819" cy="1810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515" name="Прямоугольник 11"/>
          <p:cNvSpPr>
            <a:spLocks noChangeArrowheads="1"/>
          </p:cNvSpPr>
          <p:nvPr/>
        </p:nvSpPr>
        <p:spPr bwMode="auto">
          <a:xfrm>
            <a:off x="4284663" y="5732463"/>
            <a:ext cx="3565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mbria" pitchFamily="18" charset="0"/>
              </a:rPr>
              <a:t>Черт, голова, дьяк, Чуб</a:t>
            </a: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4356100" y="5732463"/>
            <a:ext cx="3816350" cy="720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1518" name="Рисунок 4" descr="sunflower-022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Вспомни и расскажи отрывок из повести, опираясь на иллюстрации.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2536" name="Рисунок 4" descr="sunflower-022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Рисунок 5" descr="15887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4076700"/>
            <a:ext cx="3240087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Рисунок 9" descr="06lab5njj126520776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1484313"/>
            <a:ext cx="32400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86085_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3645024"/>
            <a:ext cx="3744218" cy="237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5" descr="fb360e9c25f27c6315fb88ba4a23afdd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628800"/>
            <a:ext cx="2449512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214290"/>
            <a:ext cx="6858048" cy="1143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Вспомни и расскажи отрывок из повести, опираясь на иллюстрации.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3560" name="Рисунок 4" descr="sunflower-022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Рисунок 7" descr="800x600_3e1uAxf9dh37qhFdTnz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1571612"/>
            <a:ext cx="4175125" cy="27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Рисунок 9" descr="8205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742" y="2408594"/>
            <a:ext cx="381654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72d6f8541a24t.jpg"/>
          <p:cNvPicPr>
            <a:picLocks noChangeAspect="1"/>
          </p:cNvPicPr>
          <p:nvPr/>
        </p:nvPicPr>
        <p:blipFill>
          <a:blip r:embed="rId8" cstate="print"/>
          <a:srcRect b="8357"/>
          <a:stretch>
            <a:fillRect/>
          </a:stretch>
        </p:blipFill>
        <p:spPr>
          <a:xfrm>
            <a:off x="6715140" y="1928802"/>
            <a:ext cx="1969771" cy="1420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medium_Vechera_na_hutore_bliz_Dikan_ki2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786" y="4429132"/>
            <a:ext cx="3643338" cy="206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Desktop\вовращение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85728"/>
            <a:ext cx="2860370" cy="3680757"/>
          </a:xfrm>
          <a:prstGeom prst="rect">
            <a:avLst/>
          </a:prstGeom>
          <a:noFill/>
        </p:spPr>
      </p:pic>
      <p:pic>
        <p:nvPicPr>
          <p:cNvPr id="1030" name="Picture 6" descr="D:\Desktop\Окса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71942"/>
            <a:ext cx="2748137" cy="2529260"/>
          </a:xfrm>
          <a:prstGeom prst="rect">
            <a:avLst/>
          </a:prstGeom>
          <a:noFill/>
        </p:spPr>
      </p:pic>
      <p:pic>
        <p:nvPicPr>
          <p:cNvPr id="1033" name="Picture 9" descr="D:\Desktop\чуб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57166"/>
            <a:ext cx="3600400" cy="2952328"/>
          </a:xfrm>
          <a:prstGeom prst="rect">
            <a:avLst/>
          </a:prstGeom>
          <a:noFill/>
        </p:spPr>
      </p:pic>
      <p:pic>
        <p:nvPicPr>
          <p:cNvPr id="1035" name="Picture 11" descr="D:\Desktop\встреча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643314"/>
            <a:ext cx="3672408" cy="273630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60647"/>
            <a:ext cx="8352928" cy="638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4"/>
              </a:rPr>
              <a:t>http://www.sprava.net.ua/data/catalog/mirgorod/hotelserv/hutogol/fon1.jpg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5"/>
              </a:rPr>
              <a:t>http://www.redsurcos.com/images/background.jpg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6"/>
              </a:rPr>
              <a:t>http://lenagold.narod.ru/fon/clipart/g/gorsh/gorsh019.png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7"/>
              </a:rPr>
              <a:t>http://artalbum.org.ua/vc_thumb/people/Ukraine/kozak_bandura.png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8"/>
              </a:rPr>
              <a:t>http://artalbum.org.ua/vc_thumb/people/Ukraine/kozachok.png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9"/>
              </a:rPr>
              <a:t>http://artalbum.org.ua/vc_thumb/people/Ukraine/kozachka.png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0"/>
              </a:rPr>
              <a:t>http://ukr-web.org.ua/uploads/posts/2012-12/1355262369_gsxikrx2wqfysmo.jpeg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1"/>
              </a:rPr>
              <a:t>http://s001.radikal.ru/i196/1002/c9/3f578d3acbb4.png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2"/>
              </a:rPr>
              <a:t>http://i.getmovies.ru/artists/142217_w200_h270_fc.jpg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3"/>
              </a:rPr>
              <a:t>http://www.dariteknigi.ru/upload/iblock/3fb/3fbb3f667a267982fc7f3ddda0771c21.jpg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4"/>
              </a:rPr>
              <a:t>http://bobod.ru/tw_files2/urls_17/29/d-28018/28018_html_m7c055781.png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5"/>
              </a:rPr>
              <a:t>http://palata6.tomsk.ru/uploads/posts/2011-07/thumbs/1309972755_1.jpg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6"/>
              </a:rPr>
              <a:t>http://www.divodvd.ru/screenshots/3554_1.jpg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7"/>
              </a:rPr>
              <a:t>http://img1.liveinternet.ru/images/attach/b/3/8/277/8277886_1194879733_soroch_jarm208.jpg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8"/>
              </a:rPr>
              <a:t>http://img12.nnm.ru/5/2/b/d/c/3498d6b02b9283dbc182b191ee7.jpg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9"/>
              </a:rPr>
              <a:t>http://www.viptorrent.ru/torrents/images/7413.jpg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0"/>
              </a:rPr>
              <a:t>http://v-meladze.ru/assets/images/galleries/51/pj_2004_yarmarka_06.jpg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1"/>
              </a:rPr>
              <a:t>http://www.theatreonpodol.com/pgal/images/image1266331520.jpg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2"/>
              </a:rPr>
              <a:t>http://s52.radikal.ru/i135/1109/c8/72d6f8541a24t.jpg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3"/>
              </a:rPr>
              <a:t>http://alltorrents.net/pictures/efcac7dd8eb19a5d379953e5e394e40a.jpg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4"/>
              </a:rPr>
              <a:t>http://fenixclub.com/uploads/52319/img-206633-577c6f3094.JPG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5"/>
              </a:rPr>
              <a:t>http://peremenka2005.narod.ru/14.jpg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6"/>
              </a:rPr>
              <a:t>http://tnu.podelise.ru/pars_docs/refs/250/249830/249830_html_m35efd2e6.jpg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7"/>
              </a:rPr>
              <a:t>http://www.kino-teatr.ru/movie/kadr/921/17220.jpg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8"/>
              </a:rPr>
              <a:t>http://beoff.ru/wp-content/uploads/2011/03/maiskaya-noch3.jpg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9"/>
              </a:rPr>
              <a:t>http://fenixclub.com/uploads/52319/img-147473-492e941a1a.JPG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30"/>
              </a:rPr>
              <a:t>http://2.firepic.org/2/thumbs/2012-01/31/9opwq7jwsk1o.png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31"/>
              </a:rPr>
              <a:t>http://beoff.ru/wp-content/uploads/2011/03/maiskaya-noch5.jpg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32"/>
              </a:rPr>
              <a:t>http://media9.fast-torrent.ru/media/files/s2/gb/qe/majskaya-noch-ili-utoplennitsa.jpg</a:t>
            </a:r>
            <a:endParaRPr lang="ru-RU" sz="1400" dirty="0" smtClean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0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Cambria" pitchFamily="18" charset="0"/>
              </a:rPr>
              <a:t>Ресурсы</a:t>
            </a:r>
            <a:endParaRPr lang="ru-RU" sz="1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2" name="Рисунок 11" descr="Рисунок2.png">
            <a:hlinkClick r:id="rId33" action="ppaction://hlinksldjump" highlightClick="1"/>
          </p:cNvPr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8532440" y="6234253"/>
            <a:ext cx="321196" cy="327258"/>
          </a:xfrm>
          <a:prstGeom prst="rect">
            <a:avLst/>
          </a:prstGeom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60648"/>
            <a:ext cx="8208912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4"/>
              </a:rPr>
              <a:t>http://i.vidik.org/images/shots/7865/4.jpg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5"/>
              </a:rPr>
              <a:t>http://videoxq.com/img/catalog/frames/11603_maiskaya_noch_ili_utoplennitsa/f1.jpg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6"/>
              </a:rPr>
              <a:t>http://www.dentart.org/img/gallery/200011.jpg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7"/>
              </a:rPr>
              <a:t>http://v.foto.radikal.ru/0704/4c/354102ac5957.jpg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8"/>
              </a:rPr>
              <a:t>http://fenixclub.com/uploads/52319/img-147484-7dc0b3758b.JPG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9"/>
              </a:rPr>
              <a:t>http://fenixclub.com/uploads/52319/img-147486-ea1a950337.JPG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0"/>
              </a:rPr>
              <a:t>http://img15.nnm.ru/7/f/d/e/f/4604fcf13c7982f825487cf0057_prev.jpg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1"/>
              </a:rPr>
              <a:t>http://img.labirint.ru/images/comments_pic/1010/04labj5ga1268242749.jpg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2"/>
              </a:rPr>
              <a:t>http://img.labirint.ru/images/comments_pic/1005/06lab5njj1265207765.jpg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3"/>
              </a:rPr>
              <a:t>http://img.labirint.ru/images/comments_pic/0952/02lab14fq1261616627.jpg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4"/>
              </a:rPr>
              <a:t>http://img.zoneland.ru/images7/958266VTS_02_2_VOB_000447450.jpg.jpg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5"/>
              </a:rPr>
              <a:t>http://www.evpatori.ru/wp-content/uploads/2013/07/soloha-i-chort.png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6"/>
              </a:rPr>
              <a:t>http://f.kinozon.tv/frames/6825-1/Film_shot00014.jpg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7"/>
              </a:rPr>
              <a:t>http://static.playcast.ru/uploads/2013/12/07/6772855.jpg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8"/>
              </a:rPr>
              <a:t>http://images.yakaboo.ua/i_upload/galery/preview/5/19/13/60/13608974.jpg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19"/>
              </a:rPr>
              <a:t>http://static.kinokopilka.tv/system/images/screenshots/images/000/053/492/53492_original.jpg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0"/>
              </a:rPr>
              <a:t>http://media9.fast-torrent.ru/media/files/s1/xk/nh/vechera-na-hutore-bliz-dikanki.jpg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1"/>
              </a:rPr>
              <a:t>http://s55.radikal.ru/i150/1212/98/9102c98ed287.png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2"/>
              </a:rPr>
              <a:t>http://www.saabclub.su/forum/data/attachments/85/85646-c423158d4e93605dd73aeefa8b6c3fd2.jpg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3"/>
              </a:rPr>
              <a:t>http://www.gamer.ru/system/attached_images/images/000/588/113/original/076b92f5be56.jpg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4"/>
              </a:rPr>
              <a:t>http://opentorrent.ru/photos/11010310510011329_f15_6.jpg</a:t>
            </a:r>
            <a:endParaRPr lang="ru-RU" sz="1400" dirty="0" smtClean="0">
              <a:latin typeface="Cambr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5"/>
              </a:rPr>
              <a:t>http://st-im.kinopoisk.ru/im/kadr/1/1/6/kinopoisk.ru-Vechera-na-khutore-bliz-Dikanki-1166361.jpg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6"/>
              </a:rPr>
              <a:t>http://illustrators.ru/illustrations/38639_original.jpg?1298835026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7"/>
              </a:rPr>
              <a:t>http://img-fotki.yandex.ru/get/9094/134091466.141/0_e77ff_aece3f5_L.png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8"/>
              </a:rPr>
              <a:t>http://papkova.ucoz.ru/index/literaturnaja_viktorina_quot_svoja_igra_quot_po_knige_n_v_gogolja_quot_vechera_na_khutore_bliz_dikanki_qu/0-20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latin typeface="Cambria" pitchFamily="18" charset="0"/>
                <a:hlinkClick r:id="rId29"/>
              </a:rPr>
              <a:t>http://nsportal.ru/shkola/literatura/library/literaturnaya-viktorina-svoya-igra-po-povesti-nv-gogolya-vechera-na-hutore</a:t>
            </a: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900" dirty="0" smtClean="0">
              <a:latin typeface="Cambria" pitchFamily="18" charset="0"/>
            </a:endParaRPr>
          </a:p>
          <a:p>
            <a:endParaRPr lang="ru-RU" sz="900" dirty="0" smtClean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0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Cambria" pitchFamily="18" charset="0"/>
              </a:rPr>
              <a:t>Ресурсы</a:t>
            </a:r>
            <a:endParaRPr lang="ru-RU" sz="1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3" name="Рисунок 12" descr="Рисунок4.png">
            <a:hlinkClick r:id="" action="ppaction://hlinkshowjump?jump=endshow" highlightClick="1"/>
          </p:cNvPr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8460432" y="260648"/>
            <a:ext cx="396207" cy="390112"/>
          </a:xfrm>
          <a:prstGeom prst="rect">
            <a:avLst/>
          </a:prstGeom>
        </p:spPr>
      </p:pic>
      <p:pic>
        <p:nvPicPr>
          <p:cNvPr id="12" name="Рисунок 11" descr="Рисунок2.png">
            <a:hlinkClick r:id="rId31" action="ppaction://hlinksldjump" highlightClick="1"/>
          </p:cNvPr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8532440" y="6237312"/>
            <a:ext cx="324199" cy="324199"/>
          </a:xfrm>
          <a:prstGeom prst="rect">
            <a:avLst/>
          </a:prstGeom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40200" y="3789363"/>
            <a:ext cx="576263" cy="530225"/>
          </a:xfrm>
          <a:prstGeom prst="bevel">
            <a:avLst>
              <a:gd name="adj" fmla="val 772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3" action="ppaction://hlinksldjump"/>
              </a:rPr>
              <a:t>1</a:t>
            </a:r>
            <a:r>
              <a:rPr lang="ru-RU" sz="2600" b="1" dirty="0" smtClean="0">
                <a:latin typeface="Cambria" pitchFamily="18" charset="0"/>
                <a:hlinkClick r:id="rId3" action="ppaction://hlinksldjump"/>
              </a:rPr>
              <a:t>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4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932363" y="3789363"/>
            <a:ext cx="576262" cy="530225"/>
          </a:xfrm>
          <a:prstGeom prst="bevel">
            <a:avLst>
              <a:gd name="adj" fmla="val 772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5" action="ppaction://hlinksldjump"/>
              </a:rPr>
              <a:t>1</a:t>
            </a:r>
            <a:r>
              <a:rPr lang="ru-RU" sz="2600" b="1" dirty="0" smtClean="0">
                <a:latin typeface="Cambria" pitchFamily="18" charset="0"/>
                <a:hlinkClick r:id="rId5" action="ppaction://hlinksldjump"/>
              </a:rPr>
              <a:t>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5" name="AutoShape 5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516688" y="3789363"/>
            <a:ext cx="576262" cy="530225"/>
          </a:xfrm>
          <a:prstGeom prst="bevel">
            <a:avLst>
              <a:gd name="adj" fmla="val 772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6" action="ppaction://hlinksldjump"/>
              </a:rPr>
              <a:t>1</a:t>
            </a:r>
            <a:r>
              <a:rPr lang="ru-RU" sz="2600" b="1" dirty="0" smtClean="0">
                <a:latin typeface="Cambria" pitchFamily="18" charset="0"/>
                <a:hlinkClick r:id="rId6" action="ppaction://hlinksldjump"/>
              </a:rPr>
              <a:t>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6" name="AutoShape 5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308850" y="3789363"/>
            <a:ext cx="574675" cy="530225"/>
          </a:xfrm>
          <a:prstGeom prst="bevel">
            <a:avLst>
              <a:gd name="adj" fmla="val 772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7" action="ppaction://hlinksldjump"/>
              </a:rPr>
              <a:t>1</a:t>
            </a:r>
            <a:r>
              <a:rPr lang="ru-RU" sz="2600" b="1" dirty="0" smtClean="0">
                <a:latin typeface="Cambria" pitchFamily="18" charset="0"/>
                <a:hlinkClick r:id="rId7" action="ppaction://hlinksldjump"/>
              </a:rPr>
              <a:t>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7" name="AutoShape 5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140200" y="4510088"/>
            <a:ext cx="576263" cy="530225"/>
          </a:xfrm>
          <a:prstGeom prst="bevel">
            <a:avLst>
              <a:gd name="adj" fmla="val 7727"/>
            </a:avLst>
          </a:prstGeom>
          <a:blipFill dpi="0" rotWithShape="1">
            <a:blip r:embed="rId9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8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8" name="AutoShape 5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932363" y="4510088"/>
            <a:ext cx="576262" cy="530225"/>
          </a:xfrm>
          <a:prstGeom prst="bevel">
            <a:avLst>
              <a:gd name="adj" fmla="val 7727"/>
            </a:avLst>
          </a:prstGeom>
          <a:blipFill dpi="0" rotWithShape="1">
            <a:blip r:embed="rId9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10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9" name="AutoShape 5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724525" y="4510088"/>
            <a:ext cx="576263" cy="530225"/>
          </a:xfrm>
          <a:prstGeom prst="bevel">
            <a:avLst>
              <a:gd name="adj" fmla="val 7727"/>
            </a:avLst>
          </a:prstGeom>
          <a:blipFill dpi="0" rotWithShape="1">
            <a:blip r:embed="rId9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11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0" name="AutoShape 5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516688" y="4510088"/>
            <a:ext cx="576262" cy="530225"/>
          </a:xfrm>
          <a:prstGeom prst="bevel">
            <a:avLst>
              <a:gd name="adj" fmla="val 7727"/>
            </a:avLst>
          </a:prstGeom>
          <a:blipFill dpi="0" rotWithShape="1">
            <a:blip r:embed="rId9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12" action="ppaction://hlinksldjump"/>
              </a:rPr>
              <a:t>1</a:t>
            </a:r>
            <a:r>
              <a:rPr lang="ru-RU" sz="2600" b="1" dirty="0" smtClean="0">
                <a:latin typeface="Cambria" pitchFamily="18" charset="0"/>
                <a:hlinkClick r:id="rId12" action="ppaction://hlinksldjump"/>
              </a:rPr>
              <a:t>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1" name="AutoShape 5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308850" y="4510088"/>
            <a:ext cx="574675" cy="530225"/>
          </a:xfrm>
          <a:prstGeom prst="bevel">
            <a:avLst>
              <a:gd name="adj" fmla="val 7727"/>
            </a:avLst>
          </a:prstGeom>
          <a:blipFill dpi="0" rotWithShape="1">
            <a:blip r:embed="rId9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13" action="ppaction://hlinksldjump"/>
              </a:rPr>
              <a:t>1</a:t>
            </a:r>
            <a:r>
              <a:rPr lang="ru-RU" sz="2600" b="1" dirty="0" smtClean="0">
                <a:latin typeface="Cambria" pitchFamily="18" charset="0"/>
                <a:hlinkClick r:id="rId13" action="ppaction://hlinksldjump"/>
              </a:rPr>
              <a:t>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2" name="AutoShape 58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140200" y="5229225"/>
            <a:ext cx="576263" cy="531813"/>
          </a:xfrm>
          <a:prstGeom prst="bevel">
            <a:avLst>
              <a:gd name="adj" fmla="val 7727"/>
            </a:avLst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>
                <a:latin typeface="Cambria" pitchFamily="18" charset="0"/>
                <a:hlinkClick r:id="rId15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3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32363" y="5229225"/>
            <a:ext cx="576262" cy="531813"/>
          </a:xfrm>
          <a:prstGeom prst="bevel">
            <a:avLst>
              <a:gd name="adj" fmla="val 7727"/>
            </a:avLst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16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4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24525" y="5229225"/>
            <a:ext cx="576263" cy="531813"/>
          </a:xfrm>
          <a:prstGeom prst="bevel">
            <a:avLst>
              <a:gd name="adj" fmla="val 7727"/>
            </a:avLst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17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5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16688" y="5229225"/>
            <a:ext cx="576262" cy="531813"/>
          </a:xfrm>
          <a:prstGeom prst="bevel">
            <a:avLst>
              <a:gd name="adj" fmla="val 7727"/>
            </a:avLst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18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6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308850" y="5229225"/>
            <a:ext cx="574675" cy="531813"/>
          </a:xfrm>
          <a:prstGeom prst="bevel">
            <a:avLst>
              <a:gd name="adj" fmla="val 7727"/>
            </a:avLst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19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7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140200" y="5949950"/>
            <a:ext cx="576263" cy="530225"/>
          </a:xfrm>
          <a:prstGeom prst="bevel">
            <a:avLst>
              <a:gd name="adj" fmla="val 7727"/>
            </a:avLst>
          </a:prstGeom>
          <a:blipFill dpi="0" rotWithShape="1">
            <a:blip r:embed="rId20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21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8" name="AutoShape 64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4932363" y="5949950"/>
            <a:ext cx="576262" cy="530225"/>
          </a:xfrm>
          <a:prstGeom prst="bevel">
            <a:avLst>
              <a:gd name="adj" fmla="val 7727"/>
            </a:avLst>
          </a:prstGeom>
          <a:blipFill dpi="0" rotWithShape="1">
            <a:blip r:embed="rId20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22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19" name="AutoShape 65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724525" y="5949950"/>
            <a:ext cx="576263" cy="530225"/>
          </a:xfrm>
          <a:prstGeom prst="bevel">
            <a:avLst>
              <a:gd name="adj" fmla="val 7727"/>
            </a:avLst>
          </a:prstGeom>
          <a:blipFill dpi="0" rotWithShape="1">
            <a:blip r:embed="rId20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23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20" name="AutoShape 6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516688" y="5949950"/>
            <a:ext cx="576262" cy="530225"/>
          </a:xfrm>
          <a:prstGeom prst="bevel">
            <a:avLst>
              <a:gd name="adj" fmla="val 7727"/>
            </a:avLst>
          </a:prstGeom>
          <a:blipFill dpi="0" rotWithShape="1">
            <a:blip r:embed="rId20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24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21" name="AutoShape 67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308850" y="5949950"/>
            <a:ext cx="574675" cy="530225"/>
          </a:xfrm>
          <a:prstGeom prst="bevel">
            <a:avLst>
              <a:gd name="adj" fmla="val 7727"/>
            </a:avLst>
          </a:prstGeom>
          <a:blipFill dpi="0" rotWithShape="1">
            <a:blip r:embed="rId20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25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sp>
        <p:nvSpPr>
          <p:cNvPr id="3093" name="AutoShape 47"/>
          <p:cNvSpPr>
            <a:spLocks noChangeArrowheads="1"/>
          </p:cNvSpPr>
          <p:nvPr/>
        </p:nvSpPr>
        <p:spPr bwMode="auto">
          <a:xfrm>
            <a:off x="1331913" y="3789363"/>
            <a:ext cx="2592387" cy="576262"/>
          </a:xfrm>
          <a:prstGeom prst="bevel">
            <a:avLst>
              <a:gd name="adj" fmla="val 772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latin typeface="Cambria" pitchFamily="18" charset="0"/>
              </a:rPr>
              <a:t>Украинский сундучок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3094" name="AutoShape 47"/>
          <p:cNvSpPr>
            <a:spLocks noChangeArrowheads="1"/>
          </p:cNvSpPr>
          <p:nvPr/>
        </p:nvSpPr>
        <p:spPr bwMode="auto">
          <a:xfrm>
            <a:off x="1331913" y="5949950"/>
            <a:ext cx="2592387" cy="576263"/>
          </a:xfrm>
          <a:prstGeom prst="bevel">
            <a:avLst>
              <a:gd name="adj" fmla="val 7727"/>
            </a:avLst>
          </a:prstGeom>
          <a:blipFill dpi="0" rotWithShape="1">
            <a:blip r:embed="rId20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latin typeface="Cambria" pitchFamily="18" charset="0"/>
              </a:rPr>
              <a:t>Известный эпизод</a:t>
            </a:r>
          </a:p>
        </p:txBody>
      </p:sp>
      <p:sp>
        <p:nvSpPr>
          <p:cNvPr id="3095" name="AutoShape 47"/>
          <p:cNvSpPr>
            <a:spLocks noChangeArrowheads="1"/>
          </p:cNvSpPr>
          <p:nvPr/>
        </p:nvSpPr>
        <p:spPr bwMode="auto">
          <a:xfrm>
            <a:off x="1331913" y="4510088"/>
            <a:ext cx="2592387" cy="576262"/>
          </a:xfrm>
          <a:prstGeom prst="bevel">
            <a:avLst>
              <a:gd name="adj" fmla="val 7727"/>
            </a:avLst>
          </a:prstGeom>
          <a:blipFill dpi="0" rotWithShape="1">
            <a:blip r:embed="rId9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dirty="0" smtClean="0">
                <a:latin typeface="Cambria" pitchFamily="18" charset="0"/>
              </a:rPr>
              <a:t> </a:t>
            </a:r>
            <a:r>
              <a:rPr lang="ru-RU" b="1" dirty="0" smtClean="0">
                <a:latin typeface="Cambria" pitchFamily="18" charset="0"/>
              </a:rPr>
              <a:t>Знакомый герой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3096" name="AutoShape 47"/>
          <p:cNvSpPr>
            <a:spLocks noChangeArrowheads="1"/>
          </p:cNvSpPr>
          <p:nvPr/>
        </p:nvSpPr>
        <p:spPr bwMode="auto">
          <a:xfrm>
            <a:off x="1331913" y="5229225"/>
            <a:ext cx="2592387" cy="576263"/>
          </a:xfrm>
          <a:prstGeom prst="bevel">
            <a:avLst>
              <a:gd name="adj" fmla="val 7727"/>
            </a:avLst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latin typeface="Cambria" pitchFamily="18" charset="0"/>
              </a:rPr>
              <a:t>Вопрос - ответ</a:t>
            </a:r>
            <a:endParaRPr lang="ru-RU" b="1" dirty="0">
              <a:latin typeface="Cambria" pitchFamily="18" charset="0"/>
            </a:endParaRPr>
          </a:p>
        </p:txBody>
      </p:sp>
      <p:pic>
        <p:nvPicPr>
          <p:cNvPr id="3098" name="Рисунок 108" descr="kosh15.png"/>
          <p:cNvPicPr>
            <a:picLocks noChangeAspect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629275" y="2954338"/>
            <a:ext cx="574675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Рисунок 110" descr="kozak_bandura.png"/>
          <p:cNvPicPr>
            <a:picLocks noChangeAspect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812088" y="2533650"/>
            <a:ext cx="1079500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Рисунок 111" descr="kozachka.png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276600" y="2420938"/>
            <a:ext cx="100330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Рисунок 112" descr="kozachok.png"/>
          <p:cNvPicPr>
            <a:picLocks noChangeAspect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4375150" y="2420938"/>
            <a:ext cx="871538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2" name="Рисунок 7" descr="Рисунок1й.png"/>
          <p:cNvPicPr>
            <a:picLocks noChangeAspect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250825" y="2706688"/>
            <a:ext cx="9366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Рамка 3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1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AutoShape 49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5724128" y="3789040"/>
            <a:ext cx="576262" cy="530225"/>
          </a:xfrm>
          <a:prstGeom prst="bevel">
            <a:avLst>
              <a:gd name="adj" fmla="val 772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b="1" dirty="0" smtClean="0">
                <a:latin typeface="Cambria" pitchFamily="18" charset="0"/>
                <a:hlinkClick r:id="rId32" action="ppaction://hlinksldjump"/>
              </a:rPr>
              <a:t>10</a:t>
            </a:r>
            <a:endParaRPr lang="ru-RU" sz="2600" b="1" dirty="0">
              <a:latin typeface="Cambria" pitchFamily="18" charset="0"/>
            </a:endParaRPr>
          </a:p>
        </p:txBody>
      </p:sp>
      <p:pic>
        <p:nvPicPr>
          <p:cNvPr id="37" name="Рисунок 36" descr="Рисунок1.png">
            <a:hlinkClick r:id="rId33" action="ppaction://hlinksldjump" highlightClick="1"/>
          </p:cNvPr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323528" y="6165304"/>
            <a:ext cx="396207" cy="396207"/>
          </a:xfrm>
          <a:prstGeom prst="rect">
            <a:avLst/>
          </a:prstGeom>
        </p:spPr>
      </p:pic>
      <p:pic>
        <p:nvPicPr>
          <p:cNvPr id="38" name="Рисунок 37" descr="Рисунок1.png">
            <a:hlinkClick r:id="" action="ppaction://hlinkshowjump?jump=endshow" highlightClick="1"/>
          </p:cNvPr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8388424" y="6093296"/>
            <a:ext cx="451923" cy="444971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2214546" y="357166"/>
            <a:ext cx="5615383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3200" b="1" cap="none" spc="0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rgbClr val="FFFF00"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«Ночь перед Рождеством»</a:t>
            </a:r>
            <a:endParaRPr lang="ru-RU" sz="3200" b="1" cap="none" spc="0" dirty="0">
              <a:ln w="1905">
                <a:solidFill>
                  <a:srgbClr val="FFFF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rgbClr val="FFFF00">
                    <a:alpha val="4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04664"/>
            <a:ext cx="8136904" cy="1440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kern="10" dirty="0" smtClean="0">
                <a:ln w="381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ungsuh" pitchFamily="18" charset="-127"/>
                <a:ea typeface="Gungsuh" pitchFamily="18" charset="-127"/>
              </a:rPr>
              <a:t>Табакерка из дерева или бересты</a:t>
            </a:r>
            <a:endParaRPr lang="ru-RU" sz="3600" b="1" kern="10" dirty="0">
              <a:ln w="38100" cmpd="thickThin">
                <a:solidFill>
                  <a:srgbClr val="FF7C80"/>
                </a:solidFill>
                <a:round/>
                <a:headEnd/>
                <a:tailEnd/>
              </a:ln>
              <a:solidFill>
                <a:srgbClr val="FF0000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4106" name="Рисунок 9" descr="sunflower-02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Прямоугольник 15"/>
          <p:cNvSpPr/>
          <p:nvPr/>
        </p:nvSpPr>
        <p:spPr>
          <a:xfrm>
            <a:off x="5072066" y="4714884"/>
            <a:ext cx="295275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026" name="Picture 2" descr="D:\Desktop\тавлин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2060848"/>
            <a:ext cx="3096344" cy="2520280"/>
          </a:xfrm>
          <a:prstGeom prst="rect">
            <a:avLst/>
          </a:prstGeom>
          <a:noFill/>
        </p:spPr>
      </p:pic>
      <p:pic>
        <p:nvPicPr>
          <p:cNvPr id="18" name="Рисунок 5" descr="19849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4824536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Группа 30"/>
          <p:cNvGrpSpPr>
            <a:grpSpLocks/>
          </p:cNvGrpSpPr>
          <p:nvPr/>
        </p:nvGrpSpPr>
        <p:grpSpPr bwMode="auto">
          <a:xfrm>
            <a:off x="2714612" y="5072074"/>
            <a:ext cx="1403350" cy="1198562"/>
            <a:chOff x="5220072" y="4797152"/>
            <a:chExt cx="1403454" cy="1198739"/>
          </a:xfrm>
        </p:grpSpPr>
        <p:pic>
          <p:nvPicPr>
            <p:cNvPr id="26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Рисунок 12" descr="ukraine_tradition_8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TextBox 27"/>
          <p:cNvSpPr txBox="1"/>
          <p:nvPr/>
        </p:nvSpPr>
        <p:spPr>
          <a:xfrm>
            <a:off x="5500694" y="5000636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тавлинка</a:t>
            </a:r>
            <a:endParaRPr lang="ru-RU" sz="2400" b="1" dirty="0"/>
          </a:p>
        </p:txBody>
      </p:sp>
    </p:spTree>
  </p:cSld>
  <p:clrMapOvr>
    <a:masterClrMapping/>
  </p:clrMapOvr>
  <p:transition spd="med" advClick="0">
    <p:cut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9" descr="sunflower-02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Трубка для курения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16" name="Рисунок 5" descr="19849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786312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Desktop\люль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1643050"/>
            <a:ext cx="3126829" cy="2880320"/>
          </a:xfrm>
          <a:prstGeom prst="rect">
            <a:avLst/>
          </a:prstGeom>
          <a:noFill/>
        </p:spPr>
      </p:pic>
      <p:pic>
        <p:nvPicPr>
          <p:cNvPr id="17" name="Рисунок 110" descr="kozak_bandura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4797152"/>
            <a:ext cx="1079500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6357950" y="4786322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Люлька</a:t>
            </a:r>
            <a:endParaRPr lang="ru-RU" dirty="0"/>
          </a:p>
        </p:txBody>
      </p:sp>
      <p:grpSp>
        <p:nvGrpSpPr>
          <p:cNvPr id="22" name="Группа 30"/>
          <p:cNvGrpSpPr>
            <a:grpSpLocks/>
          </p:cNvGrpSpPr>
          <p:nvPr/>
        </p:nvGrpSpPr>
        <p:grpSpPr bwMode="auto">
          <a:xfrm>
            <a:off x="2928926" y="5072074"/>
            <a:ext cx="1403350" cy="1198562"/>
            <a:chOff x="5220072" y="4797152"/>
            <a:chExt cx="1403454" cy="1198739"/>
          </a:xfrm>
        </p:grpSpPr>
        <p:pic>
          <p:nvPicPr>
            <p:cNvPr id="23" name="Picture 1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2" descr="ukraine_tradition_84.jpg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9" descr="sunflower-02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Кафтан или зипун на Руси, на Украине -старинное верхнее теплое платье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 useBgFill="1">
        <p:nvSpPr>
          <p:cNvPr id="11" name="Прямоугольник 10"/>
          <p:cNvSpPr/>
          <p:nvPr/>
        </p:nvSpPr>
        <p:spPr>
          <a:xfrm>
            <a:off x="5072066" y="5357826"/>
            <a:ext cx="2808287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Жупан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Рисунок 5" descr="19849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786312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Desktop\жупан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1643050"/>
            <a:ext cx="2520280" cy="3729708"/>
          </a:xfrm>
          <a:prstGeom prst="rect">
            <a:avLst/>
          </a:prstGeom>
          <a:noFill/>
        </p:spPr>
      </p:pic>
      <p:grpSp>
        <p:nvGrpSpPr>
          <p:cNvPr id="13" name="Группа 30"/>
          <p:cNvGrpSpPr>
            <a:grpSpLocks/>
          </p:cNvGrpSpPr>
          <p:nvPr/>
        </p:nvGrpSpPr>
        <p:grpSpPr bwMode="auto">
          <a:xfrm>
            <a:off x="2714612" y="5072074"/>
            <a:ext cx="1403350" cy="1198562"/>
            <a:chOff x="5220072" y="4797152"/>
            <a:chExt cx="1403454" cy="1198739"/>
          </a:xfrm>
        </p:grpSpPr>
        <p:pic>
          <p:nvPicPr>
            <p:cNvPr id="14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Рисунок 12" descr="ukraine_tradition_8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9" descr="sunflower-02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Украинские башмачки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589240"/>
            <a:ext cx="3168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Мачеха </a:t>
            </a:r>
            <a:r>
              <a:rPr lang="ru-RU" sz="2400" b="1" dirty="0">
                <a:latin typeface="Cambria" pitchFamily="18" charset="0"/>
              </a:rPr>
              <a:t>противится этой свадьбе</a:t>
            </a:r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4644008" y="5373216"/>
            <a:ext cx="3168352" cy="10799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4" name="Рисунок 5" descr="19849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786312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D:\Desktop\черевички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48" y="1643050"/>
            <a:ext cx="4032448" cy="324036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286380" y="5072074"/>
            <a:ext cx="2327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черевички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16" name="Группа 30"/>
          <p:cNvGrpSpPr>
            <a:grpSpLocks/>
          </p:cNvGrpSpPr>
          <p:nvPr/>
        </p:nvGrpSpPr>
        <p:grpSpPr bwMode="auto">
          <a:xfrm>
            <a:off x="2714612" y="5072074"/>
            <a:ext cx="1403350" cy="1198562"/>
            <a:chOff x="5220072" y="4797152"/>
            <a:chExt cx="1403454" cy="1198739"/>
          </a:xfrm>
        </p:grpSpPr>
        <p:pic>
          <p:nvPicPr>
            <p:cNvPr id="17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Рисунок 12" descr="ukraine_tradition_8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3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04664"/>
            <a:ext cx="8136904" cy="10081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Род шерстяного передника у женщин 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8202" name="Прямоугольник 10"/>
          <p:cNvSpPr>
            <a:spLocks noChangeArrowheads="1"/>
          </p:cNvSpPr>
          <p:nvPr/>
        </p:nvSpPr>
        <p:spPr bwMode="auto">
          <a:xfrm>
            <a:off x="4857752" y="5229225"/>
            <a:ext cx="38179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Cambria" pitchFamily="18" charset="0"/>
            </a:endParaRPr>
          </a:p>
        </p:txBody>
      </p:sp>
      <p:pic>
        <p:nvPicPr>
          <p:cNvPr id="8205" name="Рисунок 9" descr="sunflower-02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5" descr="19849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786312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D:\Desktop\запас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1916831"/>
            <a:ext cx="3240360" cy="3185393"/>
          </a:xfrm>
          <a:prstGeom prst="rect">
            <a:avLst/>
          </a:prstGeom>
          <a:noFill/>
        </p:spPr>
      </p:pic>
      <p:grpSp>
        <p:nvGrpSpPr>
          <p:cNvPr id="14" name="Группа 30"/>
          <p:cNvGrpSpPr>
            <a:grpSpLocks/>
          </p:cNvGrpSpPr>
          <p:nvPr/>
        </p:nvGrpSpPr>
        <p:grpSpPr bwMode="auto">
          <a:xfrm>
            <a:off x="2714612" y="5072074"/>
            <a:ext cx="1403350" cy="1198562"/>
            <a:chOff x="5220072" y="4797152"/>
            <a:chExt cx="1403454" cy="1198739"/>
          </a:xfrm>
        </p:grpSpPr>
        <p:pic>
          <p:nvPicPr>
            <p:cNvPr id="15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Рисунок 12" descr="ukraine_tradition_8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Box 16"/>
          <p:cNvSpPr txBox="1"/>
          <p:nvPr/>
        </p:nvSpPr>
        <p:spPr>
          <a:xfrm>
            <a:off x="5857884" y="5429264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запаска</a:t>
            </a:r>
            <a:endParaRPr lang="ru-RU" sz="2400" b="1" dirty="0"/>
          </a:p>
        </p:txBody>
      </p:sp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5" descr="1277925229_tarztyt99ng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736"/>
            <a:ext cx="28803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3816424" cy="49685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Она имела отроду не больше сорока лет. Была ни хороша, ни дурна собою. Умела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причаровать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 к себе самых степенных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козаков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. К ней хаживали и голова, и дьяк, и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козак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Cambria" pitchFamily="18" charset="0"/>
              </a:rPr>
              <a:t>Корний</a:t>
            </a:r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</a:rPr>
              <a:t> Чуб  </a:t>
            </a:r>
            <a:endParaRPr lang="ru-RU" sz="28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5" cstate="print"/>
            <a:stretch>
              <a:fillRect/>
            </a:stretch>
          </a:blip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8" name="Рисунок 4" descr="sunflower-022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805488"/>
            <a:ext cx="9588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Прямоугольник 5"/>
          <p:cNvSpPr>
            <a:spLocks noChangeArrowheads="1"/>
          </p:cNvSpPr>
          <p:nvPr/>
        </p:nvSpPr>
        <p:spPr bwMode="auto">
          <a:xfrm>
            <a:off x="5148263" y="5715015"/>
            <a:ext cx="13860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0000"/>
                </a:solidFill>
                <a:latin typeface="Cambria" pitchFamily="18" charset="0"/>
              </a:rPr>
              <a:t>Солоха</a:t>
            </a:r>
            <a:endParaRPr lang="ru-RU" sz="2800" b="1" dirty="0">
              <a:solidFill>
                <a:srgbClr val="000000"/>
              </a:solidFill>
              <a:latin typeface="Cambria" pitchFamily="18" charset="0"/>
            </a:endParaRPr>
          </a:p>
        </p:txBody>
      </p:sp>
      <p:grpSp>
        <p:nvGrpSpPr>
          <p:cNvPr id="12" name="Группа 30"/>
          <p:cNvGrpSpPr>
            <a:grpSpLocks/>
          </p:cNvGrpSpPr>
          <p:nvPr/>
        </p:nvGrpSpPr>
        <p:grpSpPr bwMode="auto">
          <a:xfrm>
            <a:off x="3851920" y="5445224"/>
            <a:ext cx="1403350" cy="792088"/>
            <a:chOff x="5220072" y="4797152"/>
            <a:chExt cx="1403454" cy="1198739"/>
          </a:xfrm>
        </p:grpSpPr>
        <p:pic>
          <p:nvPicPr>
            <p:cNvPr id="13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64088" y="5733256"/>
              <a:ext cx="1008112" cy="262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2" descr="ukraine_tradition_84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4797152"/>
              <a:ext cx="140345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Рисунок 6" descr="oval frame swirly vintage graphicsfairy red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285728"/>
            <a:ext cx="464106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2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63e8a3e427ab870bb796950aebdd26b353982eb"/>
  <p:tag name="ISPRING_RESOURCE_PATHS_HASH_PRESENTER" val="9e75a8c6e93432d55e9e728457c3581ab6ad1b"/>
</p:tagLst>
</file>

<file path=ppt/theme/theme1.xml><?xml version="1.0" encoding="utf-8"?>
<a:theme xmlns:a="http://schemas.openxmlformats.org/drawingml/2006/main" name="Оформление по умолчанию">
  <a:themeElements>
    <a:clrScheme name="Другая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760016"/>
      </a:hlink>
      <a:folHlink>
        <a:srgbClr val="FFB9C6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4512</TotalTime>
  <Words>716</Words>
  <Application>Microsoft Office PowerPoint</Application>
  <PresentationFormat>Экран (4:3)</PresentationFormat>
  <Paragraphs>136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subject>"Вечера на хуторе близ Диканьки"</dc:subject>
  <dc:creator>Ta_sha</dc:creator>
  <cp:lastModifiedBy>user</cp:lastModifiedBy>
  <cp:revision>387</cp:revision>
  <dcterms:created xsi:type="dcterms:W3CDTF">2008-11-04T10:24:53Z</dcterms:created>
  <dcterms:modified xsi:type="dcterms:W3CDTF">2016-11-09T11:15:25Z</dcterms:modified>
</cp:coreProperties>
</file>