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1" r:id="rId2"/>
    <p:sldId id="256" r:id="rId3"/>
    <p:sldId id="257" r:id="rId4"/>
    <p:sldId id="260" r:id="rId5"/>
    <p:sldId id="262" r:id="rId6"/>
    <p:sldId id="259" r:id="rId7"/>
    <p:sldId id="263" r:id="rId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3" d="100"/>
          <a:sy n="63" d="100"/>
        </p:scale>
        <p:origin x="-216" y="-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231140" y="243840"/>
            <a:ext cx="11724640" cy="6377939"/>
          </a:xfrm>
          <a:prstGeom prst="rect">
            <a:avLst/>
          </a:prstGeom>
          <a:solidFill>
            <a:schemeClr val="accent1"/>
          </a:solidFill>
          <a:ln w="1270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09980" y="882376"/>
            <a:ext cx="9966960" cy="2926080"/>
          </a:xfrm>
        </p:spPr>
        <p:txBody>
          <a:bodyPr anchor="b">
            <a:normAutofit/>
          </a:bodyPr>
          <a:lstStyle>
            <a:lvl1pPr algn="ctr">
              <a:lnSpc>
                <a:spcPct val="85000"/>
              </a:lnSpc>
              <a:defRPr sz="7200" b="1" cap="all" baseline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09530" y="3869634"/>
            <a:ext cx="8767860" cy="1388165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rgbClr val="FFFFFF"/>
                </a:solidFill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0840B1DE-23E3-4FC1-AD24-478FA080F516}" type="datetimeFigureOut">
              <a:rPr lang="ru-RU" smtClean="0"/>
              <a:pPr/>
              <a:t>21.03.2019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7ABE9283-951F-487C-A3EF-9D0865B7A4F2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8" name="Straight Connector 7"/>
          <p:cNvCxnSpPr/>
          <p:nvPr/>
        </p:nvCxnSpPr>
        <p:spPr>
          <a:xfrm>
            <a:off x="1978660" y="3733800"/>
            <a:ext cx="8229601" cy="0"/>
          </a:xfrm>
          <a:prstGeom prst="line">
            <a:avLst/>
          </a:prstGeom>
          <a:ln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3299965756"/>
      </p:ext>
    </p:extLst>
  </p:cSld>
  <p:clrMapOvr>
    <a:masterClrMapping/>
  </p:clrMapOvr>
  <p:transition spd="slow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40B1DE-23E3-4FC1-AD24-478FA080F516}" type="datetimeFigureOut">
              <a:rPr lang="ru-RU" smtClean="0"/>
              <a:pPr/>
              <a:t>21.03.2019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BE9283-951F-487C-A3EF-9D0865B7A4F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540309860"/>
      </p:ext>
    </p:extLst>
  </p:cSld>
  <p:clrMapOvr>
    <a:masterClrMapping/>
  </p:clrMapOvr>
  <p:transition spd="slow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762000"/>
            <a:ext cx="2324100" cy="54102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3000" y="762000"/>
            <a:ext cx="7429500" cy="54102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40B1DE-23E3-4FC1-AD24-478FA080F516}" type="datetimeFigureOut">
              <a:rPr lang="ru-RU" smtClean="0"/>
              <a:pPr/>
              <a:t>21.03.2019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BE9283-951F-487C-A3EF-9D0865B7A4F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246390282"/>
      </p:ext>
    </p:extLst>
  </p:cSld>
  <p:clrMapOvr>
    <a:masterClrMapping/>
  </p:clrMapOvr>
  <p:transition spd="slow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40B1DE-23E3-4FC1-AD24-478FA080F516}" type="datetimeFigureOut">
              <a:rPr lang="ru-RU" smtClean="0"/>
              <a:pPr/>
              <a:t>21.03.2019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BE9283-951F-487C-A3EF-9D0865B7A4F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269871279"/>
      </p:ext>
    </p:extLst>
  </p:cSld>
  <p:clrMapOvr>
    <a:masterClrMapping/>
  </p:clrMapOvr>
  <p:transition spd="slow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06424" y="1173575"/>
            <a:ext cx="9966960" cy="2926080"/>
          </a:xfrm>
        </p:spPr>
        <p:txBody>
          <a:bodyPr anchor="b">
            <a:noAutofit/>
          </a:bodyPr>
          <a:lstStyle>
            <a:lvl1pPr algn="ctr">
              <a:lnSpc>
                <a:spcPct val="85000"/>
              </a:lnSpc>
              <a:defRPr sz="7200" b="0" cap="all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09928" y="4154520"/>
            <a:ext cx="8769096" cy="1363806"/>
          </a:xfrm>
        </p:spPr>
        <p:txBody>
          <a:bodyPr anchor="t">
            <a:normAutofit/>
          </a:bodyPr>
          <a:lstStyle>
            <a:lvl1pPr marL="0" indent="0" algn="ctr">
              <a:buNone/>
              <a:defRPr sz="2200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40B1DE-23E3-4FC1-AD24-478FA080F516}" type="datetimeFigureOut">
              <a:rPr lang="ru-RU" smtClean="0"/>
              <a:pPr/>
              <a:t>21.03.2019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BE9283-951F-487C-A3EF-9D0865B7A4F2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7" name="Straight Connector 6"/>
          <p:cNvCxnSpPr/>
          <p:nvPr/>
        </p:nvCxnSpPr>
        <p:spPr>
          <a:xfrm>
            <a:off x="1981200" y="4020408"/>
            <a:ext cx="8229601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3328274609"/>
      </p:ext>
    </p:extLst>
  </p:cSld>
  <p:clrMapOvr>
    <a:masterClrMapping/>
  </p:clrMapOvr>
  <p:transition spd="slow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43000" y="2057399"/>
            <a:ext cx="4754880" cy="40233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67612" y="2057400"/>
            <a:ext cx="4754880" cy="40233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40B1DE-23E3-4FC1-AD24-478FA080F516}" type="datetimeFigureOut">
              <a:rPr lang="ru-RU" smtClean="0"/>
              <a:pPr/>
              <a:t>21.03.2019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BE9283-951F-487C-A3EF-9D0865B7A4F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04167455"/>
      </p:ext>
    </p:extLst>
  </p:cSld>
  <p:clrMapOvr>
    <a:masterClrMapping/>
  </p:clrMapOvr>
  <p:transition spd="slow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2001511"/>
            <a:ext cx="4754880" cy="77724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3000" y="2721483"/>
            <a:ext cx="4754880" cy="338328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69173" y="1999032"/>
            <a:ext cx="4754880" cy="77724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69173" y="2719322"/>
            <a:ext cx="4754880" cy="338328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40B1DE-23E3-4FC1-AD24-478FA080F516}" type="datetimeFigureOut">
              <a:rPr lang="ru-RU" smtClean="0"/>
              <a:pPr/>
              <a:t>21.03.2019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BE9283-951F-487C-A3EF-9D0865B7A4F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588790392"/>
      </p:ext>
    </p:extLst>
  </p:cSld>
  <p:clrMapOvr>
    <a:masterClrMapping/>
  </p:clrMapOvr>
  <p:transition spd="slow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40B1DE-23E3-4FC1-AD24-478FA080F516}" type="datetimeFigureOut">
              <a:rPr lang="ru-RU" smtClean="0"/>
              <a:pPr/>
              <a:t>21.03.2019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BE9283-951F-487C-A3EF-9D0865B7A4F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071394672"/>
      </p:ext>
    </p:extLst>
  </p:cSld>
  <p:clrMapOvr>
    <a:masterClrMapping/>
  </p:clrMapOvr>
  <p:transition spd="slow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40B1DE-23E3-4FC1-AD24-478FA080F516}" type="datetimeFigureOut">
              <a:rPr lang="ru-RU" smtClean="0"/>
              <a:pPr/>
              <a:t>21.03.2019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BE9283-951F-487C-A3EF-9D0865B7A4F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576683951"/>
      </p:ext>
    </p:extLst>
  </p:cSld>
  <p:clrMapOvr>
    <a:masterClrMapping/>
  </p:clrMapOvr>
  <p:transition spd="slow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097280"/>
            <a:ext cx="3931920" cy="173736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defRPr sz="4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52159" y="1097280"/>
            <a:ext cx="5212080" cy="466344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0" y="2834640"/>
            <a:ext cx="3931920" cy="301752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7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40B1DE-23E3-4FC1-AD24-478FA080F516}" type="datetimeFigureOut">
              <a:rPr lang="ru-RU" smtClean="0"/>
              <a:pPr/>
              <a:t>21.03.2019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BE9283-951F-487C-A3EF-9D0865B7A4F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844337845"/>
      </p:ext>
    </p:extLst>
  </p:cSld>
  <p:clrMapOvr>
    <a:masterClrMapping/>
  </p:clrMapOvr>
  <p:transition spd="slow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097280"/>
            <a:ext cx="3931920" cy="173736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defRPr sz="4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413248" y="1069847"/>
            <a:ext cx="6099048" cy="4800600"/>
          </a:xfrm>
        </p:spPr>
        <p:txBody>
          <a:bodyPr lIns="274320" tIns="182880" anchor="t">
            <a:normAutofit/>
          </a:bodyPr>
          <a:lstStyle>
            <a:lvl1pPr marL="0" indent="0">
              <a:buNone/>
              <a:defRPr sz="2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0" y="2834640"/>
            <a:ext cx="3931920" cy="288036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7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40B1DE-23E3-4FC1-AD24-478FA080F516}" type="datetimeFigureOut">
              <a:rPr lang="ru-RU" smtClean="0"/>
              <a:pPr/>
              <a:t>21.03.2019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BE9283-951F-487C-A3EF-9D0865B7A4F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022569130"/>
      </p:ext>
    </p:extLst>
  </p:cSld>
  <p:clrMapOvr>
    <a:masterClrMapping/>
  </p:clrMapOvr>
  <p:transition spd="slow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231140" y="243840"/>
            <a:ext cx="11724640" cy="6377939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2057400"/>
            <a:ext cx="9872871" cy="4038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142996" y="6223828"/>
            <a:ext cx="232907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accent1"/>
                </a:solidFill>
              </a:defRPr>
            </a:lvl1pPr>
          </a:lstStyle>
          <a:p>
            <a:fld id="{0840B1DE-23E3-4FC1-AD24-478FA080F516}" type="datetimeFigureOut">
              <a:rPr lang="ru-RU" smtClean="0"/>
              <a:pPr/>
              <a:t>21.03.2019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949148" y="6223828"/>
            <a:ext cx="471777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accent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329530" y="6223828"/>
            <a:ext cx="17062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fld id="{7ABE9283-951F-487C-A3EF-9D0865B7A4F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6923478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>
    <p:fade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228600" indent="-182880" algn="l" defTabSz="914400" rtl="0" eaLnBrk="1" latinLnBrk="0" hangingPunct="1">
        <a:lnSpc>
          <a:spcPct val="90000"/>
        </a:lnSpc>
        <a:spcBef>
          <a:spcPts val="1400"/>
        </a:spcBef>
        <a:buClr>
          <a:schemeClr val="accent1"/>
        </a:buClr>
        <a:buSzPct val="80000"/>
        <a:buFont typeface="Corbel" pitchFamily="34" charset="0"/>
        <a:buChar char="•"/>
        <a:defRPr sz="2200" kern="1200">
          <a:solidFill>
            <a:schemeClr val="accent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2000" kern="1200">
          <a:solidFill>
            <a:schemeClr val="accent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8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95400" y="548640"/>
            <a:ext cx="9875520" cy="1356360"/>
          </a:xfrm>
        </p:spPr>
        <p:txBody>
          <a:bodyPr>
            <a:normAutofit/>
          </a:bodyPr>
          <a:lstStyle/>
          <a:p>
            <a:pPr algn="ctr"/>
            <a:r>
              <a:rPr lang="ru-RU" sz="88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Добрый день!</a:t>
            </a:r>
            <a:endParaRPr lang="ru-RU" sz="8800" b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975360" y="2270759"/>
            <a:ext cx="4922520" cy="4023360"/>
          </a:xfrm>
        </p:spPr>
        <p:txBody>
          <a:bodyPr/>
          <a:lstStyle/>
          <a:p>
            <a:pPr algn="ct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4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Мы рады </a:t>
            </a:r>
            <a:r>
              <a:rPr lang="ru-RU" sz="4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приветствовать </a:t>
            </a:r>
            <a:r>
              <a:rPr lang="ru-RU" sz="4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Вас </a:t>
            </a:r>
            <a:endParaRPr lang="en-US" sz="48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4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4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нашей </a:t>
            </a:r>
            <a:r>
              <a:rPr lang="ru-RU" sz="4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встрече</a:t>
            </a:r>
            <a:r>
              <a:rPr lang="ru-RU" sz="4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!</a:t>
            </a:r>
            <a:endParaRPr lang="ru-RU" sz="4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sz="half" idx="2"/>
          </p:nvPr>
        </p:nvGraphicFramePr>
        <p:xfrm>
          <a:off x="6267450" y="2057400"/>
          <a:ext cx="4754565" cy="3718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86790"/>
                <a:gridCol w="915036"/>
                <a:gridCol w="950913"/>
                <a:gridCol w="950913"/>
                <a:gridCol w="950913"/>
              </a:tblGrid>
              <a:tr h="185928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85928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113228" y="1950720"/>
            <a:ext cx="5081786" cy="4556760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341194" y="4285397"/>
            <a:ext cx="4844955" cy="743568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Человек и природа</a:t>
            </a:r>
            <a:endParaRPr lang="ru-RU" sz="3200" b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Объект 7"/>
          <p:cNvSpPr>
            <a:spLocks noGrp="1"/>
          </p:cNvSpPr>
          <p:nvPr>
            <p:ph sz="half" idx="1"/>
          </p:nvPr>
        </p:nvSpPr>
        <p:spPr>
          <a:xfrm>
            <a:off x="6172200" y="1825625"/>
            <a:ext cx="5181600" cy="80839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32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Человек и техника </a:t>
            </a:r>
            <a:endParaRPr lang="ru-RU" sz="3200" b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https://mtdata.ru/u20/photoAFBA/20650099173-0/original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5660" y="269661"/>
            <a:ext cx="5227092" cy="392031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978857" y="2794262"/>
            <a:ext cx="5961341" cy="3725838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472222944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464024" y="4970518"/>
            <a:ext cx="5741158" cy="1110241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Человек и художественный образ </a:t>
            </a:r>
            <a:endParaRPr lang="ru-RU" sz="3200" b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7082632" y="2210937"/>
            <a:ext cx="4317504" cy="4203511"/>
          </a:xfrm>
          <a:prstGeom prst="rect">
            <a:avLst/>
          </a:prstGeom>
        </p:spPr>
      </p:pic>
      <p:sp>
        <p:nvSpPr>
          <p:cNvPr id="7" name="Объект 6"/>
          <p:cNvSpPr>
            <a:spLocks noGrp="1"/>
          </p:cNvSpPr>
          <p:nvPr>
            <p:ph sz="half" idx="2"/>
          </p:nvPr>
        </p:nvSpPr>
        <p:spPr>
          <a:xfrm>
            <a:off x="6267612" y="1419368"/>
            <a:ext cx="4754880" cy="573206"/>
          </a:xfrm>
        </p:spPr>
        <p:txBody>
          <a:bodyPr>
            <a:normAutofit/>
          </a:bodyPr>
          <a:lstStyle/>
          <a:p>
            <a:pPr marL="45720" indent="0" algn="ctr">
              <a:buNone/>
            </a:pPr>
            <a:r>
              <a:rPr lang="ru-RU" sz="32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Человек и человек </a:t>
            </a:r>
            <a:endParaRPr lang="ru-RU" sz="3200" b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56372" y="269591"/>
            <a:ext cx="5948810" cy="4700928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826888339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8000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Профпроба</a:t>
            </a:r>
            <a:endParaRPr lang="ru-RU" sz="8000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43000" y="2057400"/>
            <a:ext cx="10210800" cy="4038600"/>
          </a:xfrm>
        </p:spPr>
        <p:txBody>
          <a:bodyPr>
            <a:normAutofit lnSpcReduction="10000"/>
          </a:bodyPr>
          <a:lstStyle/>
          <a:p>
            <a:pPr algn="just">
              <a:buNone/>
            </a:pP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ru-RU" sz="4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Профессиональная проба – это испытание, применение различных упражнений, моделирующее элементы конкретного вида профессиональной деятельности, имеющее завершенный вид.</a:t>
            </a:r>
          </a:p>
          <a:p>
            <a:pPr algn="just">
              <a:buNone/>
            </a:pPr>
            <a:r>
              <a:rPr lang="ru-RU" sz="4400" dirty="0" smtClean="0">
                <a:solidFill>
                  <a:srgbClr val="002060"/>
                </a:solidFill>
              </a:rPr>
              <a:t> 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121494957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54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Формы профессиональной пробы</a:t>
            </a:r>
            <a:endParaRPr lang="ru-RU" sz="5400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143000" y="2057400"/>
            <a:ext cx="10332720" cy="4038600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sz="2800" dirty="0" smtClean="0">
                <a:solidFill>
                  <a:srgbClr val="002060"/>
                </a:solidFill>
              </a:rPr>
              <a:t>          -</a:t>
            </a: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трудовое задание</a:t>
            </a:r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связанное с выполнением технологически завершенного изделия (узла, технологически взаимосвязанных законченных операций); </a:t>
            </a:r>
          </a:p>
          <a:p>
            <a:pPr>
              <a:buNone/>
            </a:pPr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- серия последовательных </a:t>
            </a: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имитационных (деловых) игр</a:t>
            </a:r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; </a:t>
            </a:r>
          </a:p>
          <a:p>
            <a:pPr>
              <a:buNone/>
            </a:pPr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-</a:t>
            </a: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творческие задания </a:t>
            </a:r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исследовательского характера (курсовой проект, реферат и др.); </a:t>
            </a:r>
          </a:p>
          <a:p>
            <a:pPr>
              <a:buNone/>
            </a:pPr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 - осуществление </a:t>
            </a: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комплекса </a:t>
            </a:r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агротехнических </a:t>
            </a: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действий</a:t>
            </a:r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по выращиванию растений, животных, лечебно-профилактических, реабилитационных, воспитательных воздействий и многое другое. </a:t>
            </a:r>
          </a:p>
          <a:p>
            <a:endParaRPr lang="ru-RU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034563" y="0"/>
            <a:ext cx="3266404" cy="4351338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4034563" cy="571265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206096" y="0"/>
            <a:ext cx="4985904" cy="6592931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202852321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53440" y="1234440"/>
            <a:ext cx="10485120" cy="49530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48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ru-RU" sz="4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Как </a:t>
            </a:r>
            <a:r>
              <a:rPr lang="ru-RU" sz="4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хорошо,  когда у человека </a:t>
            </a:r>
            <a:r>
              <a:rPr lang="ru-RU" sz="4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есть возможность </a:t>
            </a:r>
            <a:r>
              <a:rPr lang="ru-RU" sz="4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выбрать себе профессию  не по необходимости, а сообразуясь с душевными склонностями. </a:t>
            </a:r>
            <a:endParaRPr lang="ru-RU" sz="48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r">
              <a:buNone/>
            </a:pPr>
            <a:r>
              <a:rPr lang="ru-RU" sz="48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Выдающийся ученый, гуманист и мыслитель </a:t>
            </a:r>
            <a:r>
              <a:rPr lang="ru-RU" sz="4000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Апшерони</a:t>
            </a:r>
            <a:r>
              <a:rPr lang="ru-RU" sz="40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А.</a:t>
            </a:r>
            <a:endParaRPr lang="ru-RU" sz="4000" b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Базис">
  <a:themeElements>
    <a:clrScheme name="Базис">
      <a:dk1>
        <a:srgbClr val="000000"/>
      </a:dk1>
      <a:lt1>
        <a:srgbClr val="FFFFFF"/>
      </a:lt1>
      <a:dk2>
        <a:srgbClr val="565349"/>
      </a:dk2>
      <a:lt2>
        <a:srgbClr val="DDDDDD"/>
      </a:lt2>
      <a:accent1>
        <a:srgbClr val="A6B727"/>
      </a:accent1>
      <a:accent2>
        <a:srgbClr val="DF5327"/>
      </a:accent2>
      <a:accent3>
        <a:srgbClr val="FE9E00"/>
      </a:accent3>
      <a:accent4>
        <a:srgbClr val="418AB3"/>
      </a:accent4>
      <a:accent5>
        <a:srgbClr val="D7D447"/>
      </a:accent5>
      <a:accent6>
        <a:srgbClr val="818183"/>
      </a:accent6>
      <a:hlink>
        <a:srgbClr val="F59E00"/>
      </a:hlink>
      <a:folHlink>
        <a:srgbClr val="B2B2B2"/>
      </a:folHlink>
    </a:clrScheme>
    <a:fontScheme name="Базис">
      <a:majorFont>
        <a:latin typeface="Corbel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Базис">
      <a:fillStyleLst>
        <a:solidFill>
          <a:schemeClr val="phClr"/>
        </a:solidFill>
        <a:solidFill>
          <a:schemeClr val="phClr">
            <a:tint val="55000"/>
            <a:satMod val="130000"/>
          </a:schemeClr>
        </a:solidFill>
        <a:gradFill rotWithShape="1">
          <a:gsLst>
            <a:gs pos="0">
              <a:schemeClr val="phClr"/>
            </a:gs>
            <a:gs pos="90000">
              <a:schemeClr val="phClr">
                <a:shade val="100000"/>
                <a:satMod val="105000"/>
              </a:schemeClr>
            </a:gs>
            <a:gs pos="100000">
              <a:schemeClr val="phClr">
                <a:shade val="80000"/>
                <a:satMod val="12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53975" cap="flat" cmpd="dbl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"/>
          </a:scene3d>
          <a:sp3d extrusionH="12700" contourW="25400" prstMaterial="flat">
            <a:bevelT w="63500" h="152400" prst="angle"/>
            <a:contourClr>
              <a:schemeClr val="phClr">
                <a:shade val="27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95000"/>
            <a:satMod val="140000"/>
          </a:schemeClr>
        </a:solidFill>
        <a:solidFill>
          <a:schemeClr val="phClr">
            <a:tint val="90000"/>
            <a:shade val="85000"/>
            <a:satMod val="160000"/>
            <a:lumMod val="110000"/>
          </a:schemeClr>
        </a:soli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Basis" id="{5665723A-49BA-4B57-8411-A56F8F207965}" vid="{90E45F77-AEFC-46EF-A7C1-5B338C297B02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Основа</Template>
  <TotalTime>191</TotalTime>
  <Words>148</Words>
  <Application>Microsoft Office PowerPoint</Application>
  <PresentationFormat>Произвольный</PresentationFormat>
  <Paragraphs>17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Базис</vt:lpstr>
      <vt:lpstr>Добрый день!</vt:lpstr>
      <vt:lpstr>Человек и природа</vt:lpstr>
      <vt:lpstr>Человек и художественный образ </vt:lpstr>
      <vt:lpstr>Профпроба</vt:lpstr>
      <vt:lpstr>Формы профессиональной пробы</vt:lpstr>
      <vt:lpstr>Слайд 6</vt:lpstr>
      <vt:lpstr>Слайд 7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 Windows</dc:creator>
  <cp:lastModifiedBy>user</cp:lastModifiedBy>
  <cp:revision>19</cp:revision>
  <dcterms:created xsi:type="dcterms:W3CDTF">2019-03-20T09:37:50Z</dcterms:created>
  <dcterms:modified xsi:type="dcterms:W3CDTF">2019-03-21T09:47:18Z</dcterms:modified>
</cp:coreProperties>
</file>