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62" r:id="rId5"/>
    <p:sldId id="264" r:id="rId6"/>
    <p:sldId id="263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3" r:id="rId15"/>
    <p:sldId id="274" r:id="rId16"/>
    <p:sldId id="275" r:id="rId17"/>
    <p:sldId id="257" r:id="rId18"/>
    <p:sldId id="259" r:id="rId19"/>
  </p:sldIdLst>
  <p:sldSz cx="9144000" cy="6858000" type="screen4x3"/>
  <p:notesSz cx="6858000" cy="9144000"/>
  <p:custDataLst>
    <p:tags r:id="rId20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8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623EE-22A7-40C0-B74A-1340BB716DD5}" type="datetimeFigureOut">
              <a:rPr lang="ru-RU"/>
              <a:pPr>
                <a:defRPr/>
              </a:pPr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80DD7-EF72-424A-8DEF-8710AA5859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B27BB7-B0DD-46C9-9717-7F800B85BF1E}" type="datetimeFigureOut">
              <a:rPr lang="ru-RU"/>
              <a:pPr>
                <a:defRPr/>
              </a:pPr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33888-5956-4363-BEA9-7A4AFE01C2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CA035-7D3E-4EA4-9E5D-A16D092E8C9B}" type="datetimeFigureOut">
              <a:rPr lang="ru-RU"/>
              <a:pPr>
                <a:defRPr/>
              </a:pPr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97085E-859B-4DD6-A84A-82E7805E9A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F5FA42-3EE3-4C78-99B1-0F99F7E15D6C}" type="datetimeFigureOut">
              <a:rPr lang="ru-RU"/>
              <a:pPr>
                <a:defRPr/>
              </a:pPr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8B62F-2496-4702-9D13-55B1863436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15CF3-250B-4AEA-9EEA-90674A4EE6B8}" type="datetimeFigureOut">
              <a:rPr lang="ru-RU"/>
              <a:pPr>
                <a:defRPr/>
              </a:pPr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A022DF-744D-4F77-8012-BE21B28AE4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D07BD-A4D4-4949-BA98-A04DBB29F1BD}" type="datetimeFigureOut">
              <a:rPr lang="ru-RU"/>
              <a:pPr>
                <a:defRPr/>
              </a:pPr>
              <a:t>24.10.2023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E6F18-93A9-4FAF-AF39-F2F5A4200E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91A34-2F2D-4ED2-A2D7-0317151A8DAB}" type="datetimeFigureOut">
              <a:rPr lang="ru-RU"/>
              <a:pPr>
                <a:defRPr/>
              </a:pPr>
              <a:t>24.10.2023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4A9D41-9893-4AA3-B003-7D9EA1FC57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6E8453-98F1-415C-8A58-6E5679952022}" type="datetimeFigureOut">
              <a:rPr lang="ru-RU"/>
              <a:pPr>
                <a:defRPr/>
              </a:pPr>
              <a:t>24.10.2023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02709-D5A6-4A61-A9B8-AA6BFA94D2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898B7-6D50-4008-8B5C-EA7D15218B6E}" type="datetimeFigureOut">
              <a:rPr lang="ru-RU"/>
              <a:pPr>
                <a:defRPr/>
              </a:pPr>
              <a:t>24.10.2023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9CB82-60AE-47BD-9775-C5E654C749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AC871F-F54B-44A3-8AE6-62EDCFC60EA7}" type="datetimeFigureOut">
              <a:rPr lang="ru-RU"/>
              <a:pPr>
                <a:defRPr/>
              </a:pPr>
              <a:t>24.10.2023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EA8492-88FD-4D01-ADB1-D80C57791F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8CFA57-7EDC-4B83-A97F-F3124CF5B281}" type="datetimeFigureOut">
              <a:rPr lang="ru-RU"/>
              <a:pPr>
                <a:defRPr/>
              </a:pPr>
              <a:t>24.10.2023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1F132-2859-4918-8288-49CB8DF827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79512" y="188640"/>
            <a:ext cx="8784976" cy="6480720"/>
          </a:xfrm>
          <a:prstGeom prst="roundRect">
            <a:avLst/>
          </a:prstGeom>
          <a:solidFill>
            <a:schemeClr val="bg2">
              <a:alpha val="71000"/>
            </a:schemeClr>
          </a:solidFill>
          <a:ln>
            <a:noFill/>
          </a:ln>
          <a:effectLst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1029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0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A6444C2-9B52-4C1B-B7CA-B0A6A61C158E}" type="datetimeFigureOut">
              <a:rPr lang="ru-RU"/>
              <a:pPr>
                <a:defRPr/>
              </a:pPr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15C02A2-EBEE-4A74-9186-911DCA3545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>
                <a:solidFill>
                  <a:schemeClr val="bg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035" name="Picture 4" descr="http://ivanchenko-tatjana2011.narod.ru/51_s.png"/>
          <p:cNvPicPr>
            <a:picLocks noChangeAspect="1" noChangeArrowheads="1"/>
          </p:cNvPicPr>
          <p:nvPr/>
        </p:nvPicPr>
        <p:blipFill>
          <a:blip r:embed="rId14"/>
          <a:stretch>
            <a:fillRect/>
          </a:stretch>
        </p:blipFill>
        <p:spPr bwMode="auto">
          <a:xfrm>
            <a:off x="0" y="4581525"/>
            <a:ext cx="1516063" cy="227647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ivanchenko-tatjana2011.narod.ru/51_s.png" TargetMode="External"/><Relationship Id="rId2" Type="http://schemas.openxmlformats.org/officeDocument/2006/relationships/hyperlink" Target="http://i066.radikal.ru/1006/7d/7ac1627975f0.jpg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linda6035.ucoz.ru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9632" y="2420888"/>
            <a:ext cx="6805437" cy="19389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Л.Н. Толстой «Котёнок»</a:t>
            </a:r>
            <a:endParaRPr lang="ru-RU" sz="6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68538" y="522922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Урок литературное чтение, 2 класс</a:t>
            </a:r>
            <a:endParaRPr lang="ru-RU" dirty="0"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оединить точки по цифрам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60648"/>
            <a:ext cx="5845702" cy="619268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" name="Прямая соединительная линия 5"/>
          <p:cNvCxnSpPr/>
          <p:nvPr/>
        </p:nvCxnSpPr>
        <p:spPr>
          <a:xfrm flipH="1" flipV="1">
            <a:off x="2267744" y="5013176"/>
            <a:ext cx="288032" cy="6480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2267744" y="4725144"/>
            <a:ext cx="504056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 flipV="1">
            <a:off x="2411760" y="4077072"/>
            <a:ext cx="360040" cy="6480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2411760" y="3645024"/>
            <a:ext cx="360040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 flipV="1">
            <a:off x="2123728" y="2780928"/>
            <a:ext cx="648072" cy="8640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2123728" y="1844824"/>
            <a:ext cx="0" cy="9361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2123728" y="836712"/>
            <a:ext cx="144016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2267744" y="836712"/>
            <a:ext cx="1008112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275856" y="1196752"/>
            <a:ext cx="360040" cy="792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H="1">
            <a:off x="3275856" y="1988840"/>
            <a:ext cx="360040" cy="12241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3275856" y="3212976"/>
            <a:ext cx="936104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4211960" y="3068960"/>
            <a:ext cx="504056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H="1" flipV="1">
            <a:off x="4067944" y="2312876"/>
            <a:ext cx="762611" cy="7560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V="1">
            <a:off x="4067944" y="1700808"/>
            <a:ext cx="762611" cy="6120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4830555" y="692696"/>
            <a:ext cx="317509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5148064" y="692696"/>
            <a:ext cx="648072" cy="720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5796136" y="1412776"/>
            <a:ext cx="648072" cy="900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flipV="1">
            <a:off x="6444208" y="1196752"/>
            <a:ext cx="936104" cy="3060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H="1">
            <a:off x="7164288" y="1196752"/>
            <a:ext cx="216024" cy="8100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7164288" y="2006842"/>
            <a:ext cx="216024" cy="9181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flipH="1">
            <a:off x="6120172" y="2924944"/>
            <a:ext cx="1260140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flipH="1">
            <a:off x="6012160" y="3356992"/>
            <a:ext cx="108012" cy="10441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>
            <a:off x="6012160" y="4401108"/>
            <a:ext cx="432048" cy="3240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>
            <a:off x="6444208" y="4725144"/>
            <a:ext cx="0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09174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Котенок (сборник) — Лев Толстой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1" b="4265"/>
          <a:stretch/>
        </p:blipFill>
        <p:spPr bwMode="auto">
          <a:xfrm>
            <a:off x="2843807" y="188640"/>
            <a:ext cx="4711153" cy="653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88865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Гиф анимация Котенок умывается, посылая сердечки, by Designer Jelly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4437112"/>
            <a:ext cx="2555775" cy="2555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ФИЗКУЛЬМИНУТКА</a:t>
            </a:r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1600201"/>
            <a:ext cx="7067128" cy="4061048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Пушистые комочки</a:t>
            </a:r>
          </a:p>
          <a:p>
            <a:pPr marL="0" indent="0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Умыли лапкой щечки,</a:t>
            </a:r>
          </a:p>
          <a:p>
            <a:pPr marL="0" indent="0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Умыли лапкой носик,</a:t>
            </a:r>
          </a:p>
          <a:p>
            <a:pPr marL="0" indent="0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Умыли лапкой глазки –</a:t>
            </a:r>
          </a:p>
          <a:p>
            <a:pPr marL="0" indent="0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Правый глазик, левый глазик.</a:t>
            </a:r>
          </a:p>
          <a:p>
            <a:pPr marL="0" indent="0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Умыли лапкой ушки –</a:t>
            </a:r>
          </a:p>
          <a:p>
            <a:pPr marL="0" indent="0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Правое ушко, левое ушко.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73678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Котенок — читать произведение Лев Толстой для детей онлай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0"/>
            <a:ext cx="6667500" cy="666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3768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b="1" i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Быль  - рассказ о случае, который был в действительности.</a:t>
            </a:r>
            <a:endParaRPr lang="ru-RU" sz="40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068269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Aft>
                <a:spcPts val="1000"/>
              </a:spcAft>
            </a:pPr>
            <a:r>
              <a:rPr lang="ru-RU" sz="3600" b="1" i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3. Восстановите последовательность событий, поставь  цифры</a:t>
            </a:r>
            <a:r>
              <a:rPr lang="ru-RU" sz="3600" b="1" i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.</a:t>
            </a:r>
            <a:endParaRPr lang="ru-RU" sz="3600" i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600200"/>
            <a:ext cx="7859216" cy="4281139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_____ Страшные собаки</a:t>
            </a:r>
            <a:endParaRPr lang="ru-RU" sz="24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_____ Дети нашли котят</a:t>
            </a:r>
            <a:endParaRPr lang="ru-RU" sz="2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_____ Вася спасает котёнка </a:t>
            </a:r>
            <a:endParaRPr lang="ru-RU" sz="2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_____ Дети забыли котёнка</a:t>
            </a:r>
            <a:endParaRPr lang="ru-RU" sz="2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_____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Кошка пропала</a:t>
            </a:r>
            <a:endParaRPr lang="ru-RU" sz="2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_____ Самый лучший котёнок </a:t>
            </a:r>
            <a:endParaRPr lang="ru-RU" sz="2400" dirty="0"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681165" y="4393133"/>
            <a:ext cx="4667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18604" y="2086419"/>
            <a:ext cx="4667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81165" y="5201027"/>
            <a:ext cx="4667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endParaRPr lang="ru-RU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81165" y="3584349"/>
            <a:ext cx="4667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ru-RU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87294" y="1412776"/>
            <a:ext cx="4667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ru-RU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87294" y="2792785"/>
            <a:ext cx="4667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endParaRPr lang="ru-RU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37232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Оцени себя!</a:t>
            </a:r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 descr="Раскраска Смайлики для детей распечатать бесплатно | Смайлики, Раскраски,  Для детей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0808"/>
            <a:ext cx="8229600" cy="25864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62" name="Picture 2" descr="Анимация гиф картинка смайлик: Классные смайлики Гифки анимации смайлики  картинки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484784"/>
            <a:ext cx="2952326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87912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683568" y="1412875"/>
            <a:ext cx="784887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ru-RU" sz="2400">
                <a:latin typeface="Monotype Corsiva" pitchFamily="66" charset="0"/>
              </a:rPr>
              <a:t>Фон</a:t>
            </a:r>
            <a:r>
              <a:rPr lang="en-US" sz="2400">
                <a:latin typeface="Monotype Corsiva" pitchFamily="66" charset="0"/>
              </a:rPr>
              <a:t> </a:t>
            </a:r>
            <a:endParaRPr lang="ru-RU" sz="2400" smtClean="0">
              <a:latin typeface="Monotype Corsiva" pitchFamily="66" charset="0"/>
            </a:endParaRPr>
          </a:p>
          <a:p>
            <a:pPr algn="ctr"/>
            <a:r>
              <a:rPr lang="en-US" sz="2400" smtClean="0">
                <a:latin typeface="Monotype Corsiva" pitchFamily="66" charset="0"/>
                <a:hlinkClick r:id="rId2"/>
              </a:rPr>
              <a:t>http</a:t>
            </a:r>
            <a:r>
              <a:rPr lang="en-US" sz="2400">
                <a:latin typeface="Monotype Corsiva" pitchFamily="66" charset="0"/>
                <a:hlinkClick r:id="rId2"/>
              </a:rPr>
              <a:t>://i066.radikal.ru/1006/7d/7ac1627975f0.jpg</a:t>
            </a:r>
            <a:r>
              <a:rPr lang="ru-RU" sz="2400">
                <a:latin typeface="Monotype Corsiva" pitchFamily="66" charset="0"/>
              </a:rPr>
              <a:t> </a:t>
            </a:r>
          </a:p>
          <a:p>
            <a:pPr algn="ctr"/>
            <a:r>
              <a:rPr lang="ru-RU" sz="2400">
                <a:latin typeface="Monotype Corsiva" pitchFamily="66" charset="0"/>
              </a:rPr>
              <a:t>Котёнок </a:t>
            </a:r>
            <a:endParaRPr lang="ru-RU" sz="2400" smtClean="0">
              <a:latin typeface="Monotype Corsiva" pitchFamily="66" charset="0"/>
            </a:endParaRPr>
          </a:p>
          <a:p>
            <a:pPr algn="ctr"/>
            <a:r>
              <a:rPr lang="en-US" sz="2400" smtClean="0">
                <a:latin typeface="Monotype Corsiva" pitchFamily="66" charset="0"/>
                <a:hlinkClick r:id="rId3"/>
              </a:rPr>
              <a:t>http</a:t>
            </a:r>
            <a:r>
              <a:rPr lang="en-US" sz="2400">
                <a:latin typeface="Monotype Corsiva" pitchFamily="66" charset="0"/>
                <a:hlinkClick r:id="rId3"/>
              </a:rPr>
              <a:t>://ivanchenko-tatjana2011.narod.ru/51_s.png</a:t>
            </a:r>
            <a:r>
              <a:rPr lang="ru-RU" sz="2400">
                <a:latin typeface="Monotype Corsiva" pitchFamily="66" charset="0"/>
              </a:rPr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03848" y="476672"/>
            <a:ext cx="3233737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Интернет-ресурсы:</a:t>
            </a:r>
            <a:endParaRPr lang="ru-RU" sz="3200"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692696"/>
            <a:ext cx="6192688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smtClean="0">
                <a:latin typeface="Monotype Corsiva" pitchFamily="66" charset="0"/>
              </a:rPr>
              <a:t>Вы можете использовать </a:t>
            </a:r>
          </a:p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smtClean="0">
                <a:latin typeface="Monotype Corsiva" pitchFamily="66" charset="0"/>
              </a:rPr>
              <a:t>данное оформление </a:t>
            </a:r>
          </a:p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smtClean="0">
                <a:latin typeface="Monotype Corsiva" pitchFamily="66" charset="0"/>
              </a:rPr>
              <a:t>для создания своих презентаций, </a:t>
            </a:r>
          </a:p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smtClean="0">
                <a:latin typeface="Monotype Corsiva" pitchFamily="66" charset="0"/>
              </a:rPr>
              <a:t>но в своей презентации вы должны указать </a:t>
            </a:r>
          </a:p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smtClean="0">
                <a:latin typeface="Monotype Corsiva" pitchFamily="66" charset="0"/>
              </a:rPr>
              <a:t>источник шаблона: </a:t>
            </a:r>
          </a:p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2400" smtClean="0">
              <a:latin typeface="Monotype Corsiva" pitchFamily="66" charset="0"/>
            </a:endParaRPr>
          </a:p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Фокина Лидия Петровна</a:t>
            </a:r>
          </a:p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учитель начальных классов</a:t>
            </a:r>
          </a:p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МКОУ «СОШ ст. Евсино»</a:t>
            </a:r>
          </a:p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Искитимского района</a:t>
            </a:r>
          </a:p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Новосибирской области</a:t>
            </a:r>
          </a:p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2400" b="1" smtClean="0">
              <a:solidFill>
                <a:srgbClr val="F4740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algn="ctr">
              <a:defRPr/>
            </a:pPr>
            <a:r>
              <a:rPr lang="ru-RU" sz="2400" b="1" smtClean="0">
                <a:latin typeface="Monotype Corsiva" pitchFamily="66" charset="0"/>
              </a:rPr>
              <a:t>Сайт </a:t>
            </a:r>
            <a:r>
              <a:rPr lang="en-US" sz="2400" b="1" smtClean="0">
                <a:latin typeface="Monotype Corsiva" pitchFamily="66" charset="0"/>
                <a:hlinkClick r:id="rId2"/>
              </a:rPr>
              <a:t>http://linda6035.ucoz.ru/</a:t>
            </a:r>
            <a:r>
              <a:rPr lang="ru-RU" sz="2400" b="1" smtClean="0">
                <a:latin typeface="Monotype Corsiva" pitchFamily="66" charset="0"/>
              </a:rPr>
              <a:t> </a:t>
            </a:r>
          </a:p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ru-RU" b="1">
              <a:solidFill>
                <a:srgbClr val="F4740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683752383"/>
              </p:ext>
            </p:extLst>
          </p:nvPr>
        </p:nvGraphicFramePr>
        <p:xfrm>
          <a:off x="1475656" y="1484785"/>
          <a:ext cx="7200800" cy="4536504"/>
        </p:xfrm>
        <a:graphic>
          <a:graphicData uri="http://schemas.openxmlformats.org/drawingml/2006/table">
            <a:tbl>
              <a:tblPr/>
              <a:tblGrid>
                <a:gridCol w="7200800"/>
              </a:tblGrid>
              <a:tr h="453650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Прозвенел и смолк звонок,</a:t>
                      </a:r>
                      <a:endParaRPr lang="ru-RU" sz="3600" b="1" dirty="0">
                        <a:solidFill>
                          <a:schemeClr val="bg2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Начинаем наш урок.</a:t>
                      </a:r>
                      <a:endParaRPr lang="ru-RU" sz="3600" b="1" dirty="0">
                        <a:solidFill>
                          <a:schemeClr val="bg2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Урок литературный, </a:t>
                      </a:r>
                      <a:endParaRPr lang="ru-RU" sz="3600" b="1" dirty="0">
                        <a:solidFill>
                          <a:schemeClr val="bg2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А мы народ культурный.</a:t>
                      </a:r>
                      <a:endParaRPr lang="ru-RU" sz="3600" b="1" dirty="0">
                        <a:solidFill>
                          <a:schemeClr val="bg2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Будем дружно на уроке отвечать,</a:t>
                      </a:r>
                      <a:endParaRPr lang="ru-RU" sz="3600" b="1" dirty="0">
                        <a:solidFill>
                          <a:schemeClr val="bg2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Наши знания достойно пополнять.</a:t>
                      </a:r>
                      <a:endParaRPr lang="ru-RU" sz="3600" b="1" dirty="0">
                        <a:solidFill>
                          <a:schemeClr val="bg2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026" name="Picture 2" descr="Школьный звонок. Колокольчик. Анимированная картинка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-243408"/>
            <a:ext cx="2952328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Гиф анимация Три котенка из мультфильма Кот в сапогах / Puss in Boots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069" y="4797358"/>
            <a:ext cx="4367045" cy="2060641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5669929"/>
              </p:ext>
            </p:extLst>
          </p:nvPr>
        </p:nvGraphicFramePr>
        <p:xfrm>
          <a:off x="323528" y="260648"/>
          <a:ext cx="8640960" cy="5112568"/>
        </p:xfrm>
        <a:graphic>
          <a:graphicData uri="http://schemas.openxmlformats.org/drawingml/2006/table">
            <a:tbl>
              <a:tblPr/>
              <a:tblGrid>
                <a:gridCol w="8640960"/>
              </a:tblGrid>
              <a:tr h="5112568">
                <a:tc>
                  <a:txBody>
                    <a:bodyPr/>
                    <a:lstStyle/>
                    <a:p>
                      <a:r>
                        <a:rPr lang="ru-RU" sz="37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 CYR"/>
                          <a:ea typeface="Calibri"/>
                          <a:cs typeface="Times New Roman"/>
                        </a:rPr>
                        <a:t>Жили были три котёнка</a:t>
                      </a:r>
                      <a:br>
                        <a:rPr lang="ru-RU" sz="37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 CYR"/>
                          <a:ea typeface="Calibri"/>
                          <a:cs typeface="Times New Roman"/>
                        </a:rPr>
                      </a:br>
                      <a:r>
                        <a:rPr lang="ru-RU" sz="37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 CYR"/>
                          <a:ea typeface="Calibri"/>
                          <a:cs typeface="Times New Roman"/>
                        </a:rPr>
                        <a:t>Били</a:t>
                      </a:r>
                      <a:r>
                        <a:rPr lang="ru-RU" sz="37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 CYR"/>
                          <a:ea typeface="Calibri"/>
                          <a:cs typeface="Times New Roman"/>
                        </a:rPr>
                        <a:t>, Били </a:t>
                      </a:r>
                      <a:r>
                        <a:rPr lang="ru-RU" sz="3700" b="1" dirty="0" err="1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 CYR"/>
                          <a:ea typeface="Calibri"/>
                          <a:cs typeface="Times New Roman"/>
                        </a:rPr>
                        <a:t>Твили</a:t>
                      </a:r>
                      <a:r>
                        <a:rPr lang="ru-RU" sz="37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 CYR"/>
                          <a:ea typeface="Calibri"/>
                          <a:cs typeface="Times New Roman"/>
                        </a:rPr>
                        <a:t>, Били </a:t>
                      </a:r>
                      <a:r>
                        <a:rPr lang="ru-RU" sz="3700" b="1" dirty="0" err="1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 CYR"/>
                          <a:ea typeface="Calibri"/>
                          <a:cs typeface="Times New Roman"/>
                        </a:rPr>
                        <a:t>Твили</a:t>
                      </a:r>
                      <a:r>
                        <a:rPr lang="ru-RU" sz="37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 CYR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3700" b="1" dirty="0" err="1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 CYR"/>
                          <a:ea typeface="Calibri"/>
                          <a:cs typeface="Times New Roman"/>
                        </a:rPr>
                        <a:t>Вонка</a:t>
                      </a:r>
                      <a:r>
                        <a:rPr lang="ru-RU" sz="37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 CYR"/>
                          <a:ea typeface="Calibri"/>
                          <a:cs typeface="Times New Roman"/>
                        </a:rPr>
                        <a:t>.</a:t>
                      </a:r>
                      <a:br>
                        <a:rPr lang="ru-RU" sz="37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 CYR"/>
                          <a:ea typeface="Calibri"/>
                          <a:cs typeface="Times New Roman"/>
                        </a:rPr>
                      </a:br>
                      <a:r>
                        <a:rPr lang="ru-RU" sz="37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 CYR"/>
                          <a:ea typeface="Calibri"/>
                          <a:cs typeface="Times New Roman"/>
                        </a:rPr>
                        <a:t>Встретили они подруг.</a:t>
                      </a:r>
                      <a:br>
                        <a:rPr lang="ru-RU" sz="37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 CYR"/>
                          <a:ea typeface="Calibri"/>
                          <a:cs typeface="Times New Roman"/>
                        </a:rPr>
                      </a:br>
                      <a:r>
                        <a:rPr lang="ru-RU" sz="37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 CYR"/>
                          <a:ea typeface="Calibri"/>
                          <a:cs typeface="Times New Roman"/>
                        </a:rPr>
                        <a:t>Били встретил Сару,</a:t>
                      </a:r>
                      <a:br>
                        <a:rPr lang="ru-RU" sz="37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 CYR"/>
                          <a:ea typeface="Calibri"/>
                          <a:cs typeface="Times New Roman"/>
                        </a:rPr>
                      </a:br>
                      <a:r>
                        <a:rPr lang="ru-RU" sz="37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 CYR"/>
                          <a:ea typeface="Calibri"/>
                          <a:cs typeface="Times New Roman"/>
                        </a:rPr>
                        <a:t>Били </a:t>
                      </a:r>
                      <a:r>
                        <a:rPr lang="ru-RU" sz="3700" b="1" dirty="0" err="1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 CYR"/>
                          <a:ea typeface="Calibri"/>
                          <a:cs typeface="Times New Roman"/>
                        </a:rPr>
                        <a:t>Твили</a:t>
                      </a:r>
                      <a:r>
                        <a:rPr lang="ru-RU" sz="37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 CYR"/>
                          <a:ea typeface="Calibri"/>
                          <a:cs typeface="Times New Roman"/>
                        </a:rPr>
                        <a:t>, Сару </a:t>
                      </a:r>
                      <a:r>
                        <a:rPr lang="ru-RU" sz="37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 CYR"/>
                          <a:ea typeface="Calibri"/>
                          <a:cs typeface="Times New Roman"/>
                        </a:rPr>
                        <a:t>Лару,</a:t>
                      </a:r>
                      <a:br>
                        <a:rPr lang="ru-RU" sz="37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 CYR"/>
                          <a:ea typeface="Calibri"/>
                          <a:cs typeface="Times New Roman"/>
                        </a:rPr>
                      </a:br>
                      <a:r>
                        <a:rPr lang="ru-RU" sz="37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 CYR"/>
                          <a:ea typeface="Calibri"/>
                          <a:cs typeface="Times New Roman"/>
                        </a:rPr>
                        <a:t>Били </a:t>
                      </a:r>
                      <a:r>
                        <a:rPr lang="ru-RU" sz="3700" b="1" dirty="0" err="1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 CYR"/>
                          <a:ea typeface="Calibri"/>
                          <a:cs typeface="Times New Roman"/>
                        </a:rPr>
                        <a:t>Твили</a:t>
                      </a:r>
                      <a:r>
                        <a:rPr lang="ru-RU" sz="37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 CYR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3700" b="1" dirty="0" err="1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 CYR"/>
                          <a:ea typeface="Calibri"/>
                          <a:cs typeface="Times New Roman"/>
                        </a:rPr>
                        <a:t>Вонка</a:t>
                      </a:r>
                      <a:r>
                        <a:rPr lang="ru-RU" sz="37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 CYR"/>
                          <a:ea typeface="Calibri"/>
                          <a:cs typeface="Times New Roman"/>
                        </a:rPr>
                        <a:t>, </a:t>
                      </a:r>
                    </a:p>
                    <a:p>
                      <a:r>
                        <a:rPr lang="ru-RU" sz="37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 CYR"/>
                          <a:ea typeface="Calibri"/>
                          <a:cs typeface="Times New Roman"/>
                        </a:rPr>
                        <a:t>                     Сару </a:t>
                      </a:r>
                      <a:r>
                        <a:rPr lang="ru-RU" sz="37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 CYR"/>
                          <a:ea typeface="Calibri"/>
                          <a:cs typeface="Times New Roman"/>
                        </a:rPr>
                        <a:t>Лару </a:t>
                      </a:r>
                      <a:r>
                        <a:rPr lang="ru-RU" sz="3700" b="1" dirty="0" err="1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 CYR"/>
                          <a:ea typeface="Calibri"/>
                          <a:cs typeface="Times New Roman"/>
                        </a:rPr>
                        <a:t>Понка</a:t>
                      </a:r>
                      <a:r>
                        <a:rPr lang="ru-RU" sz="37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 CYR"/>
                          <a:ea typeface="Calibri"/>
                          <a:cs typeface="Times New Roman"/>
                        </a:rPr>
                        <a:t>. </a:t>
                      </a:r>
                      <a:endParaRPr lang="ru-RU" sz="37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86110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Проверка домашнего задания</a:t>
            </a:r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8337" y="1772816"/>
            <a:ext cx="6686458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86017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76672"/>
            <a:ext cx="4755072" cy="5639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1122710"/>
            <a:ext cx="28611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EEECE1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Лев Николаевич Толстой </a:t>
            </a:r>
          </a:p>
          <a:p>
            <a:pPr algn="ctr"/>
            <a:r>
              <a:rPr lang="ru-RU" sz="3600" b="1" dirty="0" smtClean="0">
                <a:solidFill>
                  <a:srgbClr val="EEECE1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600" b="1" smtClean="0">
                <a:solidFill>
                  <a:srgbClr val="EEECE1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1828 </a:t>
            </a:r>
            <a:r>
              <a:rPr lang="ru-RU" sz="3600" b="1" smtClean="0">
                <a:solidFill>
                  <a:srgbClr val="EEECE1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1910)</a:t>
            </a:r>
            <a:endParaRPr lang="ru-RU" sz="3600" b="1" dirty="0">
              <a:solidFill>
                <a:srgbClr val="EEECE1">
                  <a:lumMod val="2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89630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Факты:</a:t>
            </a:r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Л.Н</a:t>
            </a: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. Толстой  </a:t>
            </a:r>
            <a:r>
              <a:rPr lang="ru-RU" b="1" i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родился в 1828 году в имении  ……</a:t>
            </a:r>
            <a:endParaRPr lang="ru-RU" b="1" i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204864"/>
            <a:ext cx="5544616" cy="3118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779912" y="5805264"/>
            <a:ext cx="40585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ЯСНАЯ ПОЛЯНА</a:t>
            </a:r>
            <a:endParaRPr lang="ru-RU" sz="36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5972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Факты:</a:t>
            </a:r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Л.Н. Толстой открыл для  крестьянских детей </a:t>
            </a: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…..</a:t>
            </a:r>
            <a:endParaRPr lang="ru-RU" b="1" i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 descr="Яснополянская школа: педагогический опыт великого класси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132856"/>
            <a:ext cx="5829300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707904" y="5714256"/>
            <a:ext cx="23024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ШКОЛУ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68647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Факты:</a:t>
            </a:r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Писатель написал  для детей  учебник….. </a:t>
            </a:r>
            <a:endParaRPr lang="ru-RU" b="1" i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4" name="Picture 2" descr="Азбука&quot; Толстого, &quot;Дальстрой&quot; и завершение Киевской наступательной опер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132856"/>
            <a:ext cx="5904656" cy="4209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68647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Факты:</a:t>
            </a:r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Он сочинял  для детей: …………..</a:t>
            </a:r>
          </a:p>
        </p:txBody>
      </p:sp>
      <p:pic>
        <p:nvPicPr>
          <p:cNvPr id="9218" name="Picture 2" descr="10 книг Льва Толстого для дете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348879"/>
            <a:ext cx="6552728" cy="4124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68647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20.06.14"/>
  <p:tag name="AS_TITLE" val="Aspose.Slides for .NET 4.0"/>
  <p:tag name="AS_VERSION" val="20.6"/>
</p:tagLst>
</file>

<file path=ppt/theme/theme1.xml><?xml version="1.0" encoding="utf-8"?>
<a:theme xmlns:a="http://schemas.openxmlformats.org/drawingml/2006/main" name="Фокина Л. П. Котён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Фокина Л. П. Котёнок</Template>
  <TotalTime>98</TotalTime>
  <Words>230</Words>
  <Application>Microsoft Office PowerPoint</Application>
  <PresentationFormat>Экран (4:3)</PresentationFormat>
  <Paragraphs>64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Фокина Л. П. Котёнок</vt:lpstr>
      <vt:lpstr>Презентация PowerPoint</vt:lpstr>
      <vt:lpstr>Презентация PowerPoint</vt:lpstr>
      <vt:lpstr>Презентация PowerPoint</vt:lpstr>
      <vt:lpstr>Проверка домашнего задания</vt:lpstr>
      <vt:lpstr>Презентация PowerPoint</vt:lpstr>
      <vt:lpstr>Факты:</vt:lpstr>
      <vt:lpstr>Факты:</vt:lpstr>
      <vt:lpstr>Факты:</vt:lpstr>
      <vt:lpstr>Факты:</vt:lpstr>
      <vt:lpstr>Презентация PowerPoint</vt:lpstr>
      <vt:lpstr>Презентация PowerPoint</vt:lpstr>
      <vt:lpstr>ФИЗКУЛЬМИНУТКА</vt:lpstr>
      <vt:lpstr>Презентация PowerPoint</vt:lpstr>
      <vt:lpstr>Презентация PowerPoint</vt:lpstr>
      <vt:lpstr>3. Восстановите последовательность событий, поставь  цифры.</vt:lpstr>
      <vt:lpstr>Оцени себя!</vt:lpstr>
      <vt:lpstr>Презентация PowerPoint</vt:lpstr>
      <vt:lpstr>Презентация PowerPoint</vt:lpstr>
    </vt:vector>
  </TitlesOfParts>
  <Manager>lusana.ru</Manager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lusana.ru</dc:title>
  <dc:subject>lusana.ru</dc:subject>
  <dc:creator>lusana.ru</dc:creator>
  <dc:description>lusana.ru</dc:description>
  <cp:lastModifiedBy>Home</cp:lastModifiedBy>
  <cp:revision>13</cp:revision>
  <dcterms:created xsi:type="dcterms:W3CDTF">2013-03-15T15:18:48Z</dcterms:created>
  <dcterms:modified xsi:type="dcterms:W3CDTF">2023-10-24T15:34:04Z</dcterms:modified>
</cp:coreProperties>
</file>