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Урок литературы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9000" cy="1828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УМК   </a:t>
            </a:r>
            <a:r>
              <a:rPr lang="ru-RU" dirty="0" smtClean="0">
                <a:solidFill>
                  <a:schemeClr val="tx1"/>
                </a:solidFill>
              </a:rPr>
              <a:t>УМК «</a:t>
            </a:r>
            <a:r>
              <a:rPr lang="ru-RU" dirty="0" err="1" smtClean="0">
                <a:solidFill>
                  <a:schemeClr val="tx1"/>
                </a:solidFill>
              </a:rPr>
              <a:t>Т.А.Ладыженская</a:t>
            </a:r>
            <a:r>
              <a:rPr lang="ru-RU" dirty="0" smtClean="0">
                <a:solidFill>
                  <a:schemeClr val="tx1"/>
                </a:solidFill>
              </a:rPr>
              <a:t>, М.Т.Баранов, </a:t>
            </a:r>
            <a:r>
              <a:rPr lang="ru-RU" dirty="0" err="1" smtClean="0">
                <a:solidFill>
                  <a:schemeClr val="tx1"/>
                </a:solidFill>
              </a:rPr>
              <a:t>Л.А.Тростецова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dirty="0" err="1" smtClean="0">
                <a:solidFill>
                  <a:schemeClr val="tx1"/>
                </a:solidFill>
              </a:rPr>
              <a:t>др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ФГОС. ООО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и 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 smtClean="0"/>
              <a:t>Тема урока: </a:t>
            </a:r>
            <a:r>
              <a:rPr lang="ru-RU" dirty="0" smtClean="0"/>
              <a:t>«Синтаксис. Предложение. Синтаксический разбор предложения»</a:t>
            </a:r>
            <a:endParaRPr lang="ru-RU" dirty="0" smtClean="0"/>
          </a:p>
          <a:p>
            <a:r>
              <a:rPr lang="ru-RU" dirty="0" smtClean="0"/>
              <a:t>Цель урока: </a:t>
            </a:r>
            <a:r>
              <a:rPr lang="ru-RU" dirty="0" smtClean="0"/>
              <a:t> </a:t>
            </a:r>
            <a:r>
              <a:rPr lang="ru-RU" dirty="0" smtClean="0"/>
              <a:t>Обобщение и систематизация знаний о предложении как единице синтаксиса. Знакомство с порядком выполнения синтаксического анализа предложения.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 синтаксического разбора предложения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1. По цели высказывания.</a:t>
            </a:r>
          </a:p>
          <a:p>
            <a:r>
              <a:rPr lang="ru-RU" sz="2400" b="1" dirty="0" smtClean="0"/>
              <a:t>2. По интонации.</a:t>
            </a:r>
          </a:p>
          <a:p>
            <a:r>
              <a:rPr lang="ru-RU" sz="2400" b="1" dirty="0" smtClean="0"/>
              <a:t>3.По наличию грамматических основ.</a:t>
            </a:r>
          </a:p>
          <a:p>
            <a:r>
              <a:rPr lang="ru-RU" sz="2400" b="1" dirty="0" smtClean="0"/>
              <a:t>4 По наличию главных членов предложения в грамматической основе.</a:t>
            </a:r>
          </a:p>
          <a:p>
            <a:r>
              <a:rPr lang="ru-RU" sz="2400" b="1" dirty="0" smtClean="0"/>
              <a:t>5.По наличию второстепенных членов предложения.</a:t>
            </a:r>
          </a:p>
          <a:p>
            <a:r>
              <a:rPr lang="ru-RU" sz="2400" b="1" dirty="0" smtClean="0"/>
              <a:t>6. Чем осложнено предложение.</a:t>
            </a:r>
            <a:endParaRPr lang="ru-RU" sz="2400" b="1" dirty="0"/>
          </a:p>
        </p:txBody>
      </p:sp>
      <p:pic>
        <p:nvPicPr>
          <p:cNvPr id="6" name="Рисунок 5" descr="sov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648200"/>
            <a:ext cx="1858535" cy="18287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ПЕРВЫЙ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Повествовательные – </a:t>
            </a:r>
            <a:r>
              <a:rPr lang="ru-RU" dirty="0" smtClean="0"/>
              <a:t>с</a:t>
            </a:r>
            <a:r>
              <a:rPr lang="ru-RU" dirty="0" smtClean="0"/>
              <a:t>одержат вопрос.  Человек </a:t>
            </a:r>
            <a:r>
              <a:rPr lang="ru-RU" dirty="0" smtClean="0"/>
              <a:t>окружён множеством умных, добрых и верных </a:t>
            </a:r>
            <a:r>
              <a:rPr lang="ru-RU" dirty="0" smtClean="0"/>
              <a:t>друзей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Друзья – это </a:t>
            </a:r>
            <a:r>
              <a:rPr lang="ru-RU" dirty="0" smtClean="0"/>
              <a:t>книги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Каждый из нас волнуется, видя стопку новых </a:t>
            </a:r>
            <a:r>
              <a:rPr lang="ru-RU" dirty="0" smtClean="0"/>
              <a:t>книг.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Побудительные – побуждают к действию.</a:t>
            </a:r>
          </a:p>
          <a:p>
            <a:pPr marL="514350" indent="-514350">
              <a:buNone/>
            </a:pPr>
            <a:r>
              <a:rPr lang="ru-RU" dirty="0" smtClean="0"/>
              <a:t>     Учитесь </a:t>
            </a:r>
            <a:r>
              <a:rPr lang="ru-RU" dirty="0" smtClean="0"/>
              <a:t>у героев книг любить нашу </a:t>
            </a:r>
            <a:r>
              <a:rPr lang="ru-RU" dirty="0" smtClean="0"/>
              <a:t>землю.</a:t>
            </a:r>
          </a:p>
          <a:p>
            <a:pPr marL="514350" indent="-514350">
              <a:buNone/>
            </a:pPr>
            <a:r>
              <a:rPr lang="ru-RU" dirty="0" smtClean="0"/>
              <a:t>               3.Вопросительные – содержат вопрос.</a:t>
            </a:r>
          </a:p>
          <a:p>
            <a:pPr marL="514350" indent="-514350">
              <a:buNone/>
            </a:pPr>
            <a:r>
              <a:rPr lang="ru-RU" dirty="0" smtClean="0"/>
              <a:t>                 Что </a:t>
            </a:r>
            <a:r>
              <a:rPr lang="ru-RU" dirty="0" smtClean="0"/>
              <a:t>скрыто в </a:t>
            </a:r>
            <a:r>
              <a:rPr lang="ru-RU" dirty="0" smtClean="0"/>
              <a:t>них?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sov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800600"/>
            <a:ext cx="14478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ВТОРОЙ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r>
              <a:rPr lang="ru-RU" dirty="0" smtClean="0"/>
              <a:t>По интонации предложения делятся на </a:t>
            </a:r>
          </a:p>
          <a:p>
            <a:r>
              <a:rPr lang="ru-RU" dirty="0" smtClean="0"/>
              <a:t>Восклицательные – это предложения, которые произносятся спокойным тоном без ярко выраженных эмоций.</a:t>
            </a:r>
          </a:p>
          <a:p>
            <a:r>
              <a:rPr lang="ru-RU" dirty="0" smtClean="0"/>
              <a:t>Невосклицательные – это предложения, которые произносятся с особой интонацией, выражающей сильные чувства                                    </a:t>
            </a:r>
            <a:r>
              <a:rPr lang="ru-RU" dirty="0" smtClean="0"/>
              <a:t> </a:t>
            </a:r>
            <a:r>
              <a:rPr lang="ru-RU" dirty="0" smtClean="0"/>
              <a:t>                    радости, ужаса, восторга, опасения и др.                                              </a:t>
            </a:r>
            <a:endParaRPr lang="ru-RU" dirty="0"/>
          </a:p>
        </p:txBody>
      </p:sp>
      <p:pic>
        <p:nvPicPr>
          <p:cNvPr id="4" name="Рисунок 3" descr="sov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334000"/>
            <a:ext cx="1371600" cy="129539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ТРЕТИЙ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ru-RU" dirty="0" smtClean="0"/>
              <a:t>По наличию грамматических основ:</a:t>
            </a:r>
          </a:p>
          <a:p>
            <a:r>
              <a:rPr lang="ru-RU" dirty="0" smtClean="0"/>
              <a:t>Простые: Мы </a:t>
            </a:r>
            <a:r>
              <a:rPr lang="ru-RU" dirty="0" smtClean="0"/>
              <a:t>живем на  планете Земля. Она прекрасна. Её украшают океаны, моря, реки, горы, леса. Будем её беречь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Сложные:</a:t>
            </a:r>
            <a:r>
              <a:rPr lang="ru-RU" dirty="0" smtClean="0"/>
              <a:t> Будем помнить, что она принадлежит не только нам, но и тем, кто будет жить после нас.</a:t>
            </a:r>
            <a:endParaRPr lang="ru-RU" dirty="0" smtClean="0"/>
          </a:p>
        </p:txBody>
      </p:sp>
      <p:pic>
        <p:nvPicPr>
          <p:cNvPr id="10" name="Рисунок 9" descr="sov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800600"/>
            <a:ext cx="17526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ЧЕТВЕРТЫЙ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ru-RU" dirty="0" smtClean="0"/>
              <a:t>По наличию главных членов в грамматической основе:</a:t>
            </a:r>
          </a:p>
          <a:p>
            <a:r>
              <a:rPr lang="ru-RU" dirty="0" smtClean="0"/>
              <a:t>Двусоставные: Я </a:t>
            </a:r>
            <a:r>
              <a:rPr lang="ru-RU" dirty="0" smtClean="0"/>
              <a:t>иду по зеленому лугу</a:t>
            </a:r>
            <a:r>
              <a:rPr lang="ru-RU" dirty="0" smtClean="0"/>
              <a:t>.</a:t>
            </a:r>
            <a:r>
              <a:rPr lang="ru-RU" dirty="0" smtClean="0"/>
              <a:t> Над рекой опустился туман. Соловьи запели свои звонкие песни.</a:t>
            </a:r>
          </a:p>
          <a:p>
            <a:r>
              <a:rPr lang="ru-RU" dirty="0" smtClean="0"/>
              <a:t>Односоставные: Весна</a:t>
            </a:r>
            <a:r>
              <a:rPr lang="ru-RU" dirty="0" smtClean="0"/>
              <a:t>. </a:t>
            </a:r>
            <a:r>
              <a:rPr lang="ru-RU" dirty="0" err="1" smtClean="0"/>
              <a:t>Вечереет.Не</a:t>
            </a:r>
            <a:r>
              <a:rPr lang="ru-RU" dirty="0" smtClean="0"/>
              <a:t> </a:t>
            </a:r>
            <a:r>
              <a:rPr lang="ru-RU" dirty="0" smtClean="0"/>
              <a:t>спится. В лесу тишина.</a:t>
            </a:r>
            <a:endParaRPr lang="ru-RU" dirty="0"/>
          </a:p>
        </p:txBody>
      </p:sp>
      <p:pic>
        <p:nvPicPr>
          <p:cNvPr id="4" name="Рисунок 3" descr="sov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648200"/>
            <a:ext cx="21336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ПЯТЫЙ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наличию второстепенных членов предложения:</a:t>
            </a:r>
          </a:p>
          <a:p>
            <a:r>
              <a:rPr lang="ru-RU" dirty="0" smtClean="0"/>
              <a:t>Распространенные: </a:t>
            </a:r>
            <a:r>
              <a:rPr lang="ru-RU" dirty="0" smtClean="0"/>
              <a:t>«Горные вершины спят во тьме ночной».</a:t>
            </a:r>
          </a:p>
          <a:p>
            <a:r>
              <a:rPr lang="ru-RU" dirty="0" smtClean="0"/>
              <a:t>Нераспространенные: </a:t>
            </a:r>
            <a:r>
              <a:rPr lang="ru-RU" dirty="0" smtClean="0"/>
              <a:t>«Не пылит дорога, не дрожат листы».</a:t>
            </a:r>
            <a:endParaRPr lang="ru-RU" dirty="0"/>
          </a:p>
        </p:txBody>
      </p:sp>
      <p:pic>
        <p:nvPicPr>
          <p:cNvPr id="4" name="Рисунок 3" descr="sov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876800"/>
            <a:ext cx="2033016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ШЕСТОЙ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ru-RU" sz="2800" b="1" dirty="0" smtClean="0"/>
              <a:t>Предложение осложнено:</a:t>
            </a:r>
          </a:p>
          <a:p>
            <a:r>
              <a:rPr lang="ru-RU" sz="2800" b="1" dirty="0" smtClean="0"/>
              <a:t>1.Однородными членами предложения: </a:t>
            </a:r>
            <a:r>
              <a:rPr lang="ru-RU" sz="2800" b="1" dirty="0" smtClean="0"/>
              <a:t>Ветер срывал с берез мокрые и пахучие листья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2. Обращением: </a:t>
            </a:r>
            <a:r>
              <a:rPr lang="ru-RU" sz="2800" b="1" dirty="0" smtClean="0"/>
              <a:t>Не </a:t>
            </a:r>
            <a:r>
              <a:rPr lang="ru-RU" sz="2800" b="1" dirty="0" smtClean="0"/>
              <a:t>трещите, морозы, </a:t>
            </a:r>
            <a:r>
              <a:rPr lang="ru-RU" sz="2800" b="1" dirty="0" smtClean="0"/>
              <a:t>в заповедном лесу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3. Вводными словами: Бесспорно, </a:t>
            </a:r>
            <a:r>
              <a:rPr lang="ru-RU" sz="2800" b="1" dirty="0" smtClean="0"/>
              <a:t>мы завтра отправимся в поход.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sov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343400"/>
            <a:ext cx="2667000" cy="228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368</Words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Урок литературы 5 класс </vt:lpstr>
      <vt:lpstr>Тема и цель урока</vt:lpstr>
      <vt:lpstr>План синтаксического разбора предложения</vt:lpstr>
      <vt:lpstr>ШАГ ПЕРВЫЙ</vt:lpstr>
      <vt:lpstr>ШАГ ВТОРОЙ</vt:lpstr>
      <vt:lpstr>ШАГ ТРЕТИЙ</vt:lpstr>
      <vt:lpstr>ШАГ ЧЕТВЕРТЫЙ</vt:lpstr>
      <vt:lpstr>ШАГ ПЯТЫЙ</vt:lpstr>
      <vt:lpstr>ШАГ ШЕСТОЙ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2017-10-16T08:45:39Z</dcterms:created>
  <dcterms:modified xsi:type="dcterms:W3CDTF">2024-10-30T13:20:32Z</dcterms:modified>
</cp:coreProperties>
</file>