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1" r:id="rId3"/>
    <p:sldId id="279" r:id="rId4"/>
    <p:sldId id="258" r:id="rId5"/>
    <p:sldId id="268" r:id="rId6"/>
    <p:sldId id="265" r:id="rId7"/>
    <p:sldId id="270" r:id="rId8"/>
    <p:sldId id="260" r:id="rId9"/>
    <p:sldId id="267" r:id="rId10"/>
    <p:sldId id="285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888B0"/>
    <a:srgbClr val="6095CA"/>
    <a:srgbClr val="564600"/>
    <a:srgbClr val="033305"/>
    <a:srgbClr val="FF0000"/>
    <a:srgbClr val="8A7000"/>
    <a:srgbClr val="044A07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174" autoAdjust="0"/>
    <p:restoredTop sz="94614" autoAdjust="0"/>
  </p:normalViewPr>
  <p:slideViewPr>
    <p:cSldViewPr>
      <p:cViewPr>
        <p:scale>
          <a:sx n="78" d="100"/>
          <a:sy n="78" d="100"/>
        </p:scale>
        <p:origin x="-1020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9A12510-5A91-43F8-8D3E-ACFFF4F1BC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64159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4940291-C249-424C-A5C8-84CEFF7FE4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94384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9E0C-E803-4352-9480-3D8E41A115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8688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8277D-A147-48B6-9BEC-99BCE2BC95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1439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14454-DC21-4B48-929C-05C3C7A923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5098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66A79-9743-40D3-8C13-4EA07CFFE9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06568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5A06D-E8CD-43AD-9C48-3E5D5FC73A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9032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2DF4D-1911-45AE-B6F0-83374059F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7689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0DACE-42EC-413D-9E1C-6BA38089C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3726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5325D-BEB9-4AE2-99AB-35DDC5ED4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640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BAFC5-93BA-4CB3-A9E7-01EB3B402A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1335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DBBA3-266B-4BA1-8D39-C0EF138189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2636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658BB-5086-4E23-A028-941331022E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2953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D6AFC5D-7A25-4067-B0A2-B1630C2D2B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26"/>
          <p:cNvSpPr>
            <a:spLocks noChangeArrowheads="1" noChangeShapeType="1" noTextEdit="1"/>
          </p:cNvSpPr>
          <p:nvPr/>
        </p:nvSpPr>
        <p:spPr bwMode="auto">
          <a:xfrm>
            <a:off x="785786" y="1571612"/>
            <a:ext cx="7143800" cy="40005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Опасности,</a:t>
            </a:r>
          </a:p>
          <a:p>
            <a:pPr algn="ctr"/>
            <a:r>
              <a:rPr lang="ru-RU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подстерегающие пешехода</a:t>
            </a:r>
          </a:p>
          <a:p>
            <a:pPr algn="ctr"/>
            <a:r>
              <a:rPr lang="ru-RU" sz="3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на улицах и дорогах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WordArt 4"/>
          <p:cNvSpPr>
            <a:spLocks noChangeArrowheads="1" noChangeShapeType="1" noTextEdit="1"/>
          </p:cNvSpPr>
          <p:nvPr/>
        </p:nvSpPr>
        <p:spPr bwMode="auto">
          <a:xfrm>
            <a:off x="2339975" y="1628775"/>
            <a:ext cx="5019675" cy="2552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Береги свою жизнь.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Помни, что машину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мгновенно остановить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невозможно!</a:t>
            </a:r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Безимени-2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4213" y="3716338"/>
            <a:ext cx="2592387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492500" y="4221163"/>
            <a:ext cx="499586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60% общего числа несчастных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случаев с детьми на дороге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происходит  потому, что дети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выбегают на дорогу из-за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машин и других помех обзору.</a:t>
            </a:r>
          </a:p>
        </p:txBody>
      </p:sp>
      <p:sp>
        <p:nvSpPr>
          <p:cNvPr id="36874" name="WordArt 10"/>
          <p:cNvSpPr>
            <a:spLocks noChangeArrowheads="1" noChangeShapeType="1" noTextEdit="1"/>
          </p:cNvSpPr>
          <p:nvPr/>
        </p:nvSpPr>
        <p:spPr bwMode="auto">
          <a:xfrm>
            <a:off x="1258888" y="333375"/>
            <a:ext cx="3581400" cy="942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Закрытый обзор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36878" name="Picture 14" descr="Безимени-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0063" y="620713"/>
            <a:ext cx="28082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468313" y="1524000"/>
            <a:ext cx="4846637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folHlink"/>
                </a:solidFill>
              </a:rPr>
              <a:t> Стоящая машина.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folHlink"/>
                </a:solidFill>
              </a:rPr>
              <a:t> Кусты, деревья.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folHlink"/>
                </a:solidFill>
              </a:rPr>
              <a:t> Забор.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 dirty="0">
                <a:solidFill>
                  <a:schemeClr val="folHlink"/>
                </a:solidFill>
              </a:rPr>
              <a:t> Близко расположенный дом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folHlink"/>
                </a:solidFill>
              </a:rPr>
              <a:t>   (ларек).</a:t>
            </a:r>
            <a:endParaRPr lang="ru-RU" altLang="ru-RU" b="1" dirty="0">
              <a:solidFill>
                <a:schemeClr val="fol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/>
      <p:bldP spid="368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827088" y="1773238"/>
            <a:ext cx="398303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не приостанавливаться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для наблюдения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за окружающим.</a:t>
            </a:r>
          </a:p>
        </p:txBody>
      </p:sp>
      <p:pic>
        <p:nvPicPr>
          <p:cNvPr id="68617" name="Picture 9" descr="RTEAL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2809875" y="1878013"/>
            <a:ext cx="10747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0" name="WordArt 12"/>
          <p:cNvSpPr>
            <a:spLocks noChangeArrowheads="1" noChangeShapeType="1" noTextEdit="1"/>
          </p:cNvSpPr>
          <p:nvPr/>
        </p:nvSpPr>
        <p:spPr bwMode="auto">
          <a:xfrm>
            <a:off x="900113" y="407670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68621" name="Picture 13" descr="Безимени-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4013" y="404813"/>
            <a:ext cx="338613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14"/>
          <p:cNvSpPr txBox="1">
            <a:spLocks noChangeArrowheads="1"/>
          </p:cNvSpPr>
          <p:nvPr/>
        </p:nvSpPr>
        <p:spPr bwMode="auto">
          <a:xfrm>
            <a:off x="611188" y="2997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b="1"/>
          </a:p>
        </p:txBody>
      </p:sp>
      <p:sp>
        <p:nvSpPr>
          <p:cNvPr id="68626" name="WordArt 18"/>
          <p:cNvSpPr>
            <a:spLocks noChangeArrowheads="1" noChangeShapeType="1" noTextEdit="1"/>
          </p:cNvSpPr>
          <p:nvPr/>
        </p:nvSpPr>
        <p:spPr bwMode="auto">
          <a:xfrm>
            <a:off x="2195513" y="4868863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900113" y="692150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4284663" y="4724400"/>
            <a:ext cx="45085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Перед выходом на дорогу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остановись, осмотрись,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прислушайся и только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убедившись в безопасности,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переходи дорогу.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6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8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8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/>
      <p:bldP spid="68628" grpId="0"/>
      <p:bldP spid="686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4787900" y="4797425"/>
            <a:ext cx="374332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8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3564" name="WordArt 12"/>
          <p:cNvSpPr>
            <a:spLocks noChangeArrowheads="1" noChangeShapeType="1" noTextEdit="1"/>
          </p:cNvSpPr>
          <p:nvPr/>
        </p:nvSpPr>
        <p:spPr bwMode="auto">
          <a:xfrm>
            <a:off x="2051050" y="549275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79388" y="1412875"/>
            <a:ext cx="87963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Проезжающая машина может скрывать автомобиль,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  идущий на большой скорости в том же направлении.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chemeClr val="folHlink"/>
                </a:solidFill>
              </a:rPr>
              <a:t>Проезжающая машина может скрывать встречную.</a:t>
            </a:r>
          </a:p>
        </p:txBody>
      </p:sp>
      <p:pic>
        <p:nvPicPr>
          <p:cNvPr id="23568" name="Picture 16" descr="Безимени-1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8313" y="2997200"/>
            <a:ext cx="287972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3563938" y="2781300"/>
            <a:ext cx="492442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20% несчастных случаев с детьми происходит потому, что ребенок сконцентрировал все свое внимание на проезжающем автомобиле или другом интересующем его предмете и не замечает  приближающийся сбоку автомобиль.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7" grpId="0"/>
      <p:bldP spid="235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Безимени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40425" y="549275"/>
            <a:ext cx="28797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827088" y="2276475"/>
            <a:ext cx="4464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Привычка двигаться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и наблюдать без поворота головы.</a:t>
            </a:r>
            <a:endParaRPr lang="ru-RU" altLang="ru-RU" sz="1800"/>
          </a:p>
        </p:txBody>
      </p:sp>
      <p:pic>
        <p:nvPicPr>
          <p:cNvPr id="33801" name="Picture 9" descr="RTEA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3890963" y="2022475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WordArt 10"/>
          <p:cNvSpPr>
            <a:spLocks noChangeArrowheads="1" noChangeShapeType="1" noTextEdit="1"/>
          </p:cNvSpPr>
          <p:nvPr/>
        </p:nvSpPr>
        <p:spPr bwMode="auto">
          <a:xfrm>
            <a:off x="468313" y="386080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33804" name="WordArt 12"/>
          <p:cNvSpPr>
            <a:spLocks noChangeArrowheads="1" noChangeShapeType="1" noTextEdit="1"/>
          </p:cNvSpPr>
          <p:nvPr/>
        </p:nvSpPr>
        <p:spPr bwMode="auto">
          <a:xfrm>
            <a:off x="1835150" y="4797425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4211638" y="4797425"/>
            <a:ext cx="431958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Мимо вас проехала машина.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Берегись скрытой за ней встречной!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827088" y="1125538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33808" name="WordArt 16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5" grpId="0"/>
      <p:bldP spid="338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Безимени-1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8313" y="3141663"/>
            <a:ext cx="3240087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Безимени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3800" y="404813"/>
            <a:ext cx="38163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4119563" y="50323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995738" y="4948238"/>
            <a:ext cx="5099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chemeClr val="folHlink"/>
                </a:solidFill>
              </a:rPr>
              <a:t> Каждый пятый ребенок,</a:t>
            </a:r>
          </a:p>
          <a:p>
            <a:pPr eaLnBrk="1" hangingPunct="1"/>
            <a:r>
              <a:rPr lang="ru-RU" altLang="ru-RU" b="1" dirty="0">
                <a:solidFill>
                  <a:schemeClr val="folHlink"/>
                </a:solidFill>
              </a:rPr>
              <a:t> получивший травму на дороге,</a:t>
            </a:r>
          </a:p>
          <a:p>
            <a:pPr eaLnBrk="1" hangingPunct="1"/>
            <a:r>
              <a:rPr lang="ru-RU" altLang="ru-RU" b="1" dirty="0">
                <a:solidFill>
                  <a:schemeClr val="folHlink"/>
                </a:solidFill>
              </a:rPr>
              <a:t> не заметил машину.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0825" y="1125538"/>
            <a:ext cx="46085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В таких случаях 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машину часто не замечают…</a:t>
            </a:r>
          </a:p>
        </p:txBody>
      </p:sp>
      <p:pic>
        <p:nvPicPr>
          <p:cNvPr id="30734" name="Picture 14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4300" y="692150"/>
            <a:ext cx="10747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15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1514475" y="2598738"/>
            <a:ext cx="10747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8" name="WordArt 18"/>
          <p:cNvSpPr>
            <a:spLocks noChangeArrowheads="1" noChangeShapeType="1" noTextEdit="1"/>
          </p:cNvSpPr>
          <p:nvPr/>
        </p:nvSpPr>
        <p:spPr bwMode="auto">
          <a:xfrm>
            <a:off x="642910" y="428604"/>
            <a:ext cx="3173407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Безимени-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2205038"/>
            <a:ext cx="30241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Безимени-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725" y="2133600"/>
            <a:ext cx="3148013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19250" y="1125538"/>
            <a:ext cx="6908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 оглядываться,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 отвлекаясь от наблюдения за обстановкой.</a:t>
            </a:r>
          </a:p>
        </p:txBody>
      </p:sp>
      <p:sp>
        <p:nvSpPr>
          <p:cNvPr id="35847" name="WordArt 7"/>
          <p:cNvSpPr>
            <a:spLocks noChangeArrowheads="1" noChangeShapeType="1" noTextEdit="1"/>
          </p:cNvSpPr>
          <p:nvPr/>
        </p:nvSpPr>
        <p:spPr bwMode="auto">
          <a:xfrm>
            <a:off x="1476375" y="5949950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35848" name="Picture 8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1331913" y="260350"/>
            <a:ext cx="31099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Причина,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приводящая к ДТП</a:t>
            </a:r>
          </a:p>
        </p:txBody>
      </p:sp>
      <p:sp>
        <p:nvSpPr>
          <p:cNvPr id="35851" name="WordArt 11"/>
          <p:cNvSpPr>
            <a:spLocks noChangeArrowheads="1" noChangeShapeType="1" noTextEdit="1"/>
          </p:cNvSpPr>
          <p:nvPr/>
        </p:nvSpPr>
        <p:spPr bwMode="auto">
          <a:xfrm>
            <a:off x="3214678" y="142852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Безимени-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2997200"/>
            <a:ext cx="309721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Безимени-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888" y="333375"/>
            <a:ext cx="2735262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403350" y="1125538"/>
            <a:ext cx="461486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>
                <a:solidFill>
                  <a:schemeClr val="folHlink"/>
                </a:solidFill>
              </a:rPr>
              <a:t>Привычка бросаться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за предметом, не наблюдая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>
                <a:solidFill>
                  <a:schemeClr val="folHlink"/>
                </a:solidFill>
              </a:rPr>
              <a:t> за окружающим.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356100" y="4437063"/>
            <a:ext cx="45085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Перед выходом на дорогу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остановись, осмотрись,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прислушайся и только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убедившись в безопасности,</a:t>
            </a:r>
          </a:p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переходи дорогу.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5724525" y="3644900"/>
            <a:ext cx="13049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совет!</a:t>
            </a:r>
            <a:endParaRPr lang="en-US" sz="3600" i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323850" y="2420938"/>
            <a:ext cx="5372100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 привычки – к трагедии на дороге</a:t>
            </a:r>
            <a:endParaRPr lang="en-US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pic>
        <p:nvPicPr>
          <p:cNvPr id="25611" name="Picture 11" descr="RTEAL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10747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714348" y="714356"/>
            <a:ext cx="48863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 dirty="0" err="1" smtClean="0">
                <a:solidFill>
                  <a:schemeClr val="folHlink"/>
                </a:solidFill>
              </a:rPr>
              <a:t>Причина,приводящая</a:t>
            </a:r>
            <a:r>
              <a:rPr lang="ru-RU" altLang="ru-RU" b="1" dirty="0" smtClean="0">
                <a:solidFill>
                  <a:schemeClr val="folHlink"/>
                </a:solidFill>
              </a:rPr>
              <a:t> </a:t>
            </a:r>
            <a:r>
              <a:rPr lang="ru-RU" altLang="ru-RU" b="1" dirty="0">
                <a:solidFill>
                  <a:schemeClr val="folHlink"/>
                </a:solidFill>
              </a:rPr>
              <a:t>к ДТП</a:t>
            </a:r>
          </a:p>
        </p:txBody>
      </p:sp>
      <p:sp>
        <p:nvSpPr>
          <p:cNvPr id="25614" name="WordArt 14"/>
          <p:cNvSpPr>
            <a:spLocks noChangeArrowheads="1" noChangeShapeType="1" noTextEdit="1"/>
          </p:cNvSpPr>
          <p:nvPr/>
        </p:nvSpPr>
        <p:spPr bwMode="auto">
          <a:xfrm>
            <a:off x="428596" y="142852"/>
            <a:ext cx="504825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Отвлечение внимания 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7" grpId="0"/>
      <p:bldP spid="256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Безимени-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2060575"/>
            <a:ext cx="24479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23850" y="2349500"/>
            <a:ext cx="5257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folHlink"/>
                </a:solidFill>
              </a:rPr>
              <a:t>10% несчастных случаев с детьми происходит на улицах, где автомобили появляются редко и дети привыкли выбегать на дорогу, не осмотрев её.</a:t>
            </a:r>
          </a:p>
        </p:txBody>
      </p:sp>
      <p:pic>
        <p:nvPicPr>
          <p:cNvPr id="32774" name="Picture 6" descr="AN19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2124075" y="4724400"/>
            <a:ext cx="106045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6" name="WordArt 8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46101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z-Cyrl-AZ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</a:rPr>
              <a:t>«Пустынная улица» </a:t>
            </a:r>
            <a:endParaRPr 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8">
      <a:dk1>
        <a:srgbClr val="000000"/>
      </a:dk1>
      <a:lt1>
        <a:srgbClr val="DCE8F4"/>
      </a:lt1>
      <a:dk2>
        <a:srgbClr val="7B9CB5"/>
      </a:dk2>
      <a:lt2>
        <a:srgbClr val="969696"/>
      </a:lt2>
      <a:accent1>
        <a:srgbClr val="FFFFFF"/>
      </a:accent1>
      <a:accent2>
        <a:srgbClr val="00BAB6"/>
      </a:accent2>
      <a:accent3>
        <a:srgbClr val="EBF2F8"/>
      </a:accent3>
      <a:accent4>
        <a:srgbClr val="000000"/>
      </a:accent4>
      <a:accent5>
        <a:srgbClr val="FFFFFF"/>
      </a:accent5>
      <a:accent6>
        <a:srgbClr val="00A8A5"/>
      </a:accent6>
      <a:hlink>
        <a:srgbClr val="8A8AD8"/>
      </a:hlink>
      <a:folHlink>
        <a:srgbClr val="24249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3648</TotalTime>
  <Words>326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Текстура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252</cp:revision>
  <dcterms:created xsi:type="dcterms:W3CDTF">2007-09-24T18:23:58Z</dcterms:created>
  <dcterms:modified xsi:type="dcterms:W3CDTF">2021-05-26T05:27:30Z</dcterms:modified>
</cp:coreProperties>
</file>