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9"/>
  </p:notesMasterIdLst>
  <p:sldIdLst>
    <p:sldId id="419" r:id="rId2"/>
    <p:sldId id="258" r:id="rId3"/>
    <p:sldId id="319" r:id="rId4"/>
    <p:sldId id="402" r:id="rId5"/>
    <p:sldId id="401" r:id="rId6"/>
    <p:sldId id="400" r:id="rId7"/>
    <p:sldId id="399" r:id="rId8"/>
    <p:sldId id="395" r:id="rId9"/>
    <p:sldId id="403" r:id="rId10"/>
    <p:sldId id="406" r:id="rId11"/>
    <p:sldId id="405" r:id="rId12"/>
    <p:sldId id="404" r:id="rId13"/>
    <p:sldId id="397" r:id="rId14"/>
    <p:sldId id="407" r:id="rId15"/>
    <p:sldId id="410" r:id="rId16"/>
    <p:sldId id="409" r:id="rId17"/>
    <p:sldId id="408" r:id="rId18"/>
    <p:sldId id="398" r:id="rId19"/>
    <p:sldId id="411" r:id="rId20"/>
    <p:sldId id="412" r:id="rId21"/>
    <p:sldId id="413" r:id="rId22"/>
    <p:sldId id="414" r:id="rId23"/>
    <p:sldId id="396" r:id="rId24"/>
    <p:sldId id="415" r:id="rId25"/>
    <p:sldId id="416" r:id="rId26"/>
    <p:sldId id="418" r:id="rId27"/>
    <p:sldId id="417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006600"/>
    <a:srgbClr val="7000BC"/>
    <a:srgbClr val="7030A0"/>
    <a:srgbClr val="52008A"/>
    <a:srgbClr val="5D2884"/>
    <a:srgbClr val="FFFFCC"/>
    <a:srgbClr val="FDEADB"/>
    <a:srgbClr val="F2E5FF"/>
    <a:srgbClr val="E8D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30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963BEF-93B8-46E2-9E17-1E082CCA5161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6637E2-DC3F-4D12-BC14-6992AC1D160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415503-F96C-444A-9BF1-735A2AC34F68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9389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 descr="C:\Users\User\Desktop\Рисунок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500" y="734435"/>
            <a:ext cx="6858000" cy="2387600"/>
          </a:xfrm>
        </p:spPr>
        <p:txBody>
          <a:bodyPr anchor="b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>
              <a:defRPr sz="4500" b="1" cap="none" spc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1891" y="3311092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3449782" y="2092035"/>
            <a:ext cx="5268191" cy="4184073"/>
          </a:xfrm>
          <a:custGeom>
            <a:avLst/>
            <a:gdLst>
              <a:gd name="connsiteX0" fmla="*/ 0 w 11097491"/>
              <a:gd name="connsiteY0" fmla="*/ 5054138 h 5054138"/>
              <a:gd name="connsiteX1" fmla="*/ 1828800 w 11097491"/>
              <a:gd name="connsiteY1" fmla="*/ 4971010 h 5054138"/>
              <a:gd name="connsiteX2" fmla="*/ 3807229 w 11097491"/>
              <a:gd name="connsiteY2" fmla="*/ 4821381 h 5054138"/>
              <a:gd name="connsiteX3" fmla="*/ 5370022 w 11097491"/>
              <a:gd name="connsiteY3" fmla="*/ 4538749 h 5054138"/>
              <a:gd name="connsiteX4" fmla="*/ 7248698 w 11097491"/>
              <a:gd name="connsiteY4" fmla="*/ 3923607 h 5054138"/>
              <a:gd name="connsiteX5" fmla="*/ 8911244 w 11097491"/>
              <a:gd name="connsiteY5" fmla="*/ 3059083 h 5054138"/>
              <a:gd name="connsiteX6" fmla="*/ 10075026 w 11097491"/>
              <a:gd name="connsiteY6" fmla="*/ 2194560 h 5054138"/>
              <a:gd name="connsiteX7" fmla="*/ 10839796 w 11097491"/>
              <a:gd name="connsiteY7" fmla="*/ 1246909 h 5054138"/>
              <a:gd name="connsiteX8" fmla="*/ 11055927 w 11097491"/>
              <a:gd name="connsiteY8" fmla="*/ 548640 h 5054138"/>
              <a:gd name="connsiteX9" fmla="*/ 11089178 w 11097491"/>
              <a:gd name="connsiteY9" fmla="*/ 0 h 5054138"/>
              <a:gd name="connsiteX10" fmla="*/ 11089178 w 11097491"/>
              <a:gd name="connsiteY10" fmla="*/ 0 h 505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97491" h="5054138">
                <a:moveTo>
                  <a:pt x="0" y="5054138"/>
                </a:moveTo>
                <a:lnTo>
                  <a:pt x="1828800" y="4971010"/>
                </a:lnTo>
                <a:cubicBezTo>
                  <a:pt x="2463338" y="4932217"/>
                  <a:pt x="3217025" y="4893424"/>
                  <a:pt x="3807229" y="4821381"/>
                </a:cubicBezTo>
                <a:cubicBezTo>
                  <a:pt x="4397433" y="4749338"/>
                  <a:pt x="4796444" y="4688378"/>
                  <a:pt x="5370022" y="4538749"/>
                </a:cubicBezTo>
                <a:cubicBezTo>
                  <a:pt x="5943600" y="4389120"/>
                  <a:pt x="6658494" y="4170218"/>
                  <a:pt x="7248698" y="3923607"/>
                </a:cubicBezTo>
                <a:cubicBezTo>
                  <a:pt x="7838902" y="3676996"/>
                  <a:pt x="8440189" y="3347258"/>
                  <a:pt x="8911244" y="3059083"/>
                </a:cubicBezTo>
                <a:cubicBezTo>
                  <a:pt x="9382299" y="2770909"/>
                  <a:pt x="9753601" y="2496589"/>
                  <a:pt x="10075026" y="2194560"/>
                </a:cubicBezTo>
                <a:cubicBezTo>
                  <a:pt x="10396451" y="1892531"/>
                  <a:pt x="10676312" y="1521229"/>
                  <a:pt x="10839796" y="1246909"/>
                </a:cubicBezTo>
                <a:cubicBezTo>
                  <a:pt x="11003280" y="972589"/>
                  <a:pt x="11014363" y="756458"/>
                  <a:pt x="11055927" y="548640"/>
                </a:cubicBezTo>
                <a:cubicBezTo>
                  <a:pt x="11097491" y="340822"/>
                  <a:pt x="11089178" y="0"/>
                  <a:pt x="11089178" y="0"/>
                </a:cubicBezTo>
                <a:lnTo>
                  <a:pt x="11089178" y="0"/>
                </a:lnTo>
              </a:path>
            </a:pathLst>
          </a:custGeom>
          <a:ln w="76200">
            <a:gradFill flip="none" rotWithShape="1">
              <a:gsLst>
                <a:gs pos="0">
                  <a:srgbClr val="5A00B4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shape">
                <a:fillToRect l="50000" t="50000" r="50000" b="5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24" name="Полилиния 23"/>
          <p:cNvSpPr/>
          <p:nvPr/>
        </p:nvSpPr>
        <p:spPr>
          <a:xfrm>
            <a:off x="2524992" y="609600"/>
            <a:ext cx="6192982" cy="5680364"/>
          </a:xfrm>
          <a:custGeom>
            <a:avLst/>
            <a:gdLst>
              <a:gd name="connsiteX0" fmla="*/ 0 w 11097491"/>
              <a:gd name="connsiteY0" fmla="*/ 5054138 h 5054138"/>
              <a:gd name="connsiteX1" fmla="*/ 1828800 w 11097491"/>
              <a:gd name="connsiteY1" fmla="*/ 4971010 h 5054138"/>
              <a:gd name="connsiteX2" fmla="*/ 3807229 w 11097491"/>
              <a:gd name="connsiteY2" fmla="*/ 4821381 h 5054138"/>
              <a:gd name="connsiteX3" fmla="*/ 5370022 w 11097491"/>
              <a:gd name="connsiteY3" fmla="*/ 4538749 h 5054138"/>
              <a:gd name="connsiteX4" fmla="*/ 7248698 w 11097491"/>
              <a:gd name="connsiteY4" fmla="*/ 3923607 h 5054138"/>
              <a:gd name="connsiteX5" fmla="*/ 8911244 w 11097491"/>
              <a:gd name="connsiteY5" fmla="*/ 3059083 h 5054138"/>
              <a:gd name="connsiteX6" fmla="*/ 10075026 w 11097491"/>
              <a:gd name="connsiteY6" fmla="*/ 2194560 h 5054138"/>
              <a:gd name="connsiteX7" fmla="*/ 10839796 w 11097491"/>
              <a:gd name="connsiteY7" fmla="*/ 1246909 h 5054138"/>
              <a:gd name="connsiteX8" fmla="*/ 11055927 w 11097491"/>
              <a:gd name="connsiteY8" fmla="*/ 548640 h 5054138"/>
              <a:gd name="connsiteX9" fmla="*/ 11089178 w 11097491"/>
              <a:gd name="connsiteY9" fmla="*/ 0 h 5054138"/>
              <a:gd name="connsiteX10" fmla="*/ 11089178 w 11097491"/>
              <a:gd name="connsiteY10" fmla="*/ 0 h 505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97491" h="5054138">
                <a:moveTo>
                  <a:pt x="0" y="5054138"/>
                </a:moveTo>
                <a:lnTo>
                  <a:pt x="1828800" y="4971010"/>
                </a:lnTo>
                <a:cubicBezTo>
                  <a:pt x="2463338" y="4932217"/>
                  <a:pt x="3217025" y="4893424"/>
                  <a:pt x="3807229" y="4821381"/>
                </a:cubicBezTo>
                <a:cubicBezTo>
                  <a:pt x="4397433" y="4749338"/>
                  <a:pt x="4796444" y="4688378"/>
                  <a:pt x="5370022" y="4538749"/>
                </a:cubicBezTo>
                <a:cubicBezTo>
                  <a:pt x="5943600" y="4389120"/>
                  <a:pt x="6658494" y="4170218"/>
                  <a:pt x="7248698" y="3923607"/>
                </a:cubicBezTo>
                <a:cubicBezTo>
                  <a:pt x="7838902" y="3676996"/>
                  <a:pt x="8440189" y="3347258"/>
                  <a:pt x="8911244" y="3059083"/>
                </a:cubicBezTo>
                <a:cubicBezTo>
                  <a:pt x="9382299" y="2770909"/>
                  <a:pt x="9753601" y="2496589"/>
                  <a:pt x="10075026" y="2194560"/>
                </a:cubicBezTo>
                <a:cubicBezTo>
                  <a:pt x="10396451" y="1892531"/>
                  <a:pt x="10676312" y="1521229"/>
                  <a:pt x="10839796" y="1246909"/>
                </a:cubicBezTo>
                <a:cubicBezTo>
                  <a:pt x="11003280" y="972589"/>
                  <a:pt x="11014363" y="756458"/>
                  <a:pt x="11055927" y="548640"/>
                </a:cubicBezTo>
                <a:cubicBezTo>
                  <a:pt x="11097491" y="340822"/>
                  <a:pt x="11089178" y="0"/>
                  <a:pt x="11089178" y="0"/>
                </a:cubicBezTo>
                <a:lnTo>
                  <a:pt x="11089178" y="0"/>
                </a:lnTo>
              </a:path>
            </a:pathLst>
          </a:custGeom>
          <a:ln w="76200">
            <a:gradFill flip="none" rotWithShape="1">
              <a:gsLst>
                <a:gs pos="0">
                  <a:srgbClr val="5A00B4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shape">
                <a:fillToRect l="50000" t="50000" r="50000" b="5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25" name="Полилиния 24"/>
          <p:cNvSpPr/>
          <p:nvPr/>
        </p:nvSpPr>
        <p:spPr>
          <a:xfrm>
            <a:off x="4696691" y="3255818"/>
            <a:ext cx="4010891" cy="3034147"/>
          </a:xfrm>
          <a:custGeom>
            <a:avLst/>
            <a:gdLst>
              <a:gd name="connsiteX0" fmla="*/ 0 w 11097491"/>
              <a:gd name="connsiteY0" fmla="*/ 5054138 h 5054138"/>
              <a:gd name="connsiteX1" fmla="*/ 1828800 w 11097491"/>
              <a:gd name="connsiteY1" fmla="*/ 4971010 h 5054138"/>
              <a:gd name="connsiteX2" fmla="*/ 3807229 w 11097491"/>
              <a:gd name="connsiteY2" fmla="*/ 4821381 h 5054138"/>
              <a:gd name="connsiteX3" fmla="*/ 5370022 w 11097491"/>
              <a:gd name="connsiteY3" fmla="*/ 4538749 h 5054138"/>
              <a:gd name="connsiteX4" fmla="*/ 7248698 w 11097491"/>
              <a:gd name="connsiteY4" fmla="*/ 3923607 h 5054138"/>
              <a:gd name="connsiteX5" fmla="*/ 8911244 w 11097491"/>
              <a:gd name="connsiteY5" fmla="*/ 3059083 h 5054138"/>
              <a:gd name="connsiteX6" fmla="*/ 10075026 w 11097491"/>
              <a:gd name="connsiteY6" fmla="*/ 2194560 h 5054138"/>
              <a:gd name="connsiteX7" fmla="*/ 10839796 w 11097491"/>
              <a:gd name="connsiteY7" fmla="*/ 1246909 h 5054138"/>
              <a:gd name="connsiteX8" fmla="*/ 11055927 w 11097491"/>
              <a:gd name="connsiteY8" fmla="*/ 548640 h 5054138"/>
              <a:gd name="connsiteX9" fmla="*/ 11089178 w 11097491"/>
              <a:gd name="connsiteY9" fmla="*/ 0 h 5054138"/>
              <a:gd name="connsiteX10" fmla="*/ 11089178 w 11097491"/>
              <a:gd name="connsiteY10" fmla="*/ 0 h 505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97491" h="5054138">
                <a:moveTo>
                  <a:pt x="0" y="5054138"/>
                </a:moveTo>
                <a:lnTo>
                  <a:pt x="1828800" y="4971010"/>
                </a:lnTo>
                <a:cubicBezTo>
                  <a:pt x="2463338" y="4932217"/>
                  <a:pt x="3217025" y="4893424"/>
                  <a:pt x="3807229" y="4821381"/>
                </a:cubicBezTo>
                <a:cubicBezTo>
                  <a:pt x="4397433" y="4749338"/>
                  <a:pt x="4796444" y="4688378"/>
                  <a:pt x="5370022" y="4538749"/>
                </a:cubicBezTo>
                <a:cubicBezTo>
                  <a:pt x="5943600" y="4389120"/>
                  <a:pt x="6658494" y="4170218"/>
                  <a:pt x="7248698" y="3923607"/>
                </a:cubicBezTo>
                <a:cubicBezTo>
                  <a:pt x="7838902" y="3676996"/>
                  <a:pt x="8440189" y="3347258"/>
                  <a:pt x="8911244" y="3059083"/>
                </a:cubicBezTo>
                <a:cubicBezTo>
                  <a:pt x="9382299" y="2770909"/>
                  <a:pt x="9753601" y="2496589"/>
                  <a:pt x="10075026" y="2194560"/>
                </a:cubicBezTo>
                <a:cubicBezTo>
                  <a:pt x="10396451" y="1892531"/>
                  <a:pt x="10676312" y="1521229"/>
                  <a:pt x="10839796" y="1246909"/>
                </a:cubicBezTo>
                <a:cubicBezTo>
                  <a:pt x="11003280" y="972589"/>
                  <a:pt x="11014363" y="756458"/>
                  <a:pt x="11055927" y="548640"/>
                </a:cubicBezTo>
                <a:cubicBezTo>
                  <a:pt x="11097491" y="340822"/>
                  <a:pt x="11089178" y="0"/>
                  <a:pt x="11089178" y="0"/>
                </a:cubicBezTo>
                <a:lnTo>
                  <a:pt x="11089178" y="0"/>
                </a:lnTo>
              </a:path>
            </a:pathLst>
          </a:custGeom>
          <a:ln w="76200">
            <a:gradFill flip="none" rotWithShape="1">
              <a:gsLst>
                <a:gs pos="0">
                  <a:srgbClr val="5A00B4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shape">
                <a:fillToRect l="50000" t="50000" r="50000" b="5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26" name="Полилиния 25"/>
          <p:cNvSpPr/>
          <p:nvPr/>
        </p:nvSpPr>
        <p:spPr>
          <a:xfrm>
            <a:off x="5922818" y="4613564"/>
            <a:ext cx="2774373" cy="1676400"/>
          </a:xfrm>
          <a:custGeom>
            <a:avLst/>
            <a:gdLst>
              <a:gd name="connsiteX0" fmla="*/ 0 w 11097491"/>
              <a:gd name="connsiteY0" fmla="*/ 5054138 h 5054138"/>
              <a:gd name="connsiteX1" fmla="*/ 1828800 w 11097491"/>
              <a:gd name="connsiteY1" fmla="*/ 4971010 h 5054138"/>
              <a:gd name="connsiteX2" fmla="*/ 3807229 w 11097491"/>
              <a:gd name="connsiteY2" fmla="*/ 4821381 h 5054138"/>
              <a:gd name="connsiteX3" fmla="*/ 5370022 w 11097491"/>
              <a:gd name="connsiteY3" fmla="*/ 4538749 h 5054138"/>
              <a:gd name="connsiteX4" fmla="*/ 7248698 w 11097491"/>
              <a:gd name="connsiteY4" fmla="*/ 3923607 h 5054138"/>
              <a:gd name="connsiteX5" fmla="*/ 8911244 w 11097491"/>
              <a:gd name="connsiteY5" fmla="*/ 3059083 h 5054138"/>
              <a:gd name="connsiteX6" fmla="*/ 10075026 w 11097491"/>
              <a:gd name="connsiteY6" fmla="*/ 2194560 h 5054138"/>
              <a:gd name="connsiteX7" fmla="*/ 10839796 w 11097491"/>
              <a:gd name="connsiteY7" fmla="*/ 1246909 h 5054138"/>
              <a:gd name="connsiteX8" fmla="*/ 11055927 w 11097491"/>
              <a:gd name="connsiteY8" fmla="*/ 548640 h 5054138"/>
              <a:gd name="connsiteX9" fmla="*/ 11089178 w 11097491"/>
              <a:gd name="connsiteY9" fmla="*/ 0 h 5054138"/>
              <a:gd name="connsiteX10" fmla="*/ 11089178 w 11097491"/>
              <a:gd name="connsiteY10" fmla="*/ 0 h 505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97491" h="5054138">
                <a:moveTo>
                  <a:pt x="0" y="5054138"/>
                </a:moveTo>
                <a:lnTo>
                  <a:pt x="1828800" y="4971010"/>
                </a:lnTo>
                <a:cubicBezTo>
                  <a:pt x="2463338" y="4932217"/>
                  <a:pt x="3217025" y="4893424"/>
                  <a:pt x="3807229" y="4821381"/>
                </a:cubicBezTo>
                <a:cubicBezTo>
                  <a:pt x="4397433" y="4749338"/>
                  <a:pt x="4796444" y="4688378"/>
                  <a:pt x="5370022" y="4538749"/>
                </a:cubicBezTo>
                <a:cubicBezTo>
                  <a:pt x="5943600" y="4389120"/>
                  <a:pt x="6658494" y="4170218"/>
                  <a:pt x="7248698" y="3923607"/>
                </a:cubicBezTo>
                <a:cubicBezTo>
                  <a:pt x="7838902" y="3676996"/>
                  <a:pt x="8440189" y="3347258"/>
                  <a:pt x="8911244" y="3059083"/>
                </a:cubicBezTo>
                <a:cubicBezTo>
                  <a:pt x="9382299" y="2770909"/>
                  <a:pt x="9753601" y="2496589"/>
                  <a:pt x="10075026" y="2194560"/>
                </a:cubicBezTo>
                <a:cubicBezTo>
                  <a:pt x="10396451" y="1892531"/>
                  <a:pt x="10676312" y="1521229"/>
                  <a:pt x="10839796" y="1246909"/>
                </a:cubicBezTo>
                <a:cubicBezTo>
                  <a:pt x="11003280" y="972589"/>
                  <a:pt x="11014363" y="756458"/>
                  <a:pt x="11055927" y="548640"/>
                </a:cubicBezTo>
                <a:cubicBezTo>
                  <a:pt x="11097491" y="340822"/>
                  <a:pt x="11089178" y="0"/>
                  <a:pt x="11089178" y="0"/>
                </a:cubicBezTo>
                <a:lnTo>
                  <a:pt x="11089178" y="0"/>
                </a:lnTo>
              </a:path>
            </a:pathLst>
          </a:custGeom>
          <a:ln w="76200">
            <a:gradFill flip="none" rotWithShape="1">
              <a:gsLst>
                <a:gs pos="0">
                  <a:srgbClr val="5A00B4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shape">
                <a:fillToRect l="50000" t="50000" r="50000" b="5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27" name="Рамка 26"/>
          <p:cNvSpPr/>
          <p:nvPr/>
        </p:nvSpPr>
        <p:spPr>
          <a:xfrm>
            <a:off x="415636" y="471055"/>
            <a:ext cx="8333510" cy="5888181"/>
          </a:xfrm>
          <a:prstGeom prst="frame">
            <a:avLst>
              <a:gd name="adj1" fmla="val 1993"/>
            </a:avLst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852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C:\Users\User\Desktop\Рисунок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027" y="554182"/>
            <a:ext cx="8260773" cy="1136506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5637" y="1825626"/>
            <a:ext cx="8281555" cy="4464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106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C:\Users\User\Desktop\Рисунок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мка 5"/>
          <p:cNvSpPr/>
          <p:nvPr/>
        </p:nvSpPr>
        <p:spPr>
          <a:xfrm>
            <a:off x="426027" y="526474"/>
            <a:ext cx="8291947" cy="5749637"/>
          </a:xfrm>
          <a:prstGeom prst="frame">
            <a:avLst>
              <a:gd name="adj1" fmla="val 1522"/>
            </a:avLst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7142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8" descr=" "/>
          <p:cNvPicPr>
            <a:picLocks noChangeAspect="1" noChangeArrowheads="1"/>
          </p:cNvPicPr>
          <p:nvPr/>
        </p:nvPicPr>
        <p:blipFill>
          <a:blip r:embed="rId2" cstate="email">
            <a:lum contrast="10000"/>
          </a:blip>
          <a:srcRect/>
          <a:stretch>
            <a:fillRect/>
          </a:stretch>
        </p:blipFill>
        <p:spPr bwMode="auto">
          <a:xfrm>
            <a:off x="5580070" y="5643578"/>
            <a:ext cx="3135335" cy="846540"/>
          </a:xfrm>
          <a:prstGeom prst="rect">
            <a:avLst/>
          </a:prstGeom>
          <a:noFill/>
        </p:spPr>
      </p:pic>
      <p:pic>
        <p:nvPicPr>
          <p:cNvPr id="11" name="Picture 4" descr="http://img0.liveinternet.ru/images/attach/c/2/82/875/82875492_Birds__House__Painted__Bunny_02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/>
          <a:stretch>
            <a:fillRect/>
          </a:stretch>
        </p:blipFill>
        <p:spPr bwMode="auto">
          <a:xfrm>
            <a:off x="5786446" y="5072076"/>
            <a:ext cx="1571636" cy="1565497"/>
          </a:xfrm>
          <a:prstGeom prst="rect">
            <a:avLst/>
          </a:prstGeom>
          <a:noFill/>
        </p:spPr>
      </p:pic>
      <p:pic>
        <p:nvPicPr>
          <p:cNvPr id="14" name="Picture 8" descr=" "/>
          <p:cNvPicPr>
            <a:picLocks noChangeAspect="1" noChangeArrowheads="1"/>
          </p:cNvPicPr>
          <p:nvPr/>
        </p:nvPicPr>
        <p:blipFill>
          <a:blip r:embed="rId2" cstate="email">
            <a:lum contrast="10000"/>
          </a:blip>
          <a:srcRect/>
          <a:stretch>
            <a:fillRect/>
          </a:stretch>
        </p:blipFill>
        <p:spPr bwMode="auto">
          <a:xfrm>
            <a:off x="2643175" y="5715016"/>
            <a:ext cx="3135335" cy="846540"/>
          </a:xfrm>
          <a:prstGeom prst="rect">
            <a:avLst/>
          </a:prstGeom>
          <a:noFill/>
        </p:spPr>
      </p:pic>
      <p:pic>
        <p:nvPicPr>
          <p:cNvPr id="15" name="Picture 8" descr=" "/>
          <p:cNvPicPr>
            <a:picLocks noChangeAspect="1" noChangeArrowheads="1"/>
          </p:cNvPicPr>
          <p:nvPr/>
        </p:nvPicPr>
        <p:blipFill>
          <a:blip r:embed="rId2" cstate="email">
            <a:lum contrast="10000"/>
          </a:blip>
          <a:srcRect/>
          <a:stretch>
            <a:fillRect/>
          </a:stretch>
        </p:blipFill>
        <p:spPr bwMode="auto">
          <a:xfrm rot="696578">
            <a:off x="481704" y="5704638"/>
            <a:ext cx="3135335" cy="846540"/>
          </a:xfrm>
          <a:prstGeom prst="rect">
            <a:avLst/>
          </a:prstGeom>
          <a:noFill/>
        </p:spPr>
      </p:pic>
      <p:pic>
        <p:nvPicPr>
          <p:cNvPr id="12" name="Picture 4" descr="http://img0.liveinternet.ru/images/attach/c/2/82/875/82875492_Birds__House__Painted__Bunny_02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/>
          <a:stretch>
            <a:fillRect/>
          </a:stretch>
        </p:blipFill>
        <p:spPr bwMode="auto">
          <a:xfrm>
            <a:off x="1857356" y="5072076"/>
            <a:ext cx="1571636" cy="1565497"/>
          </a:xfrm>
          <a:prstGeom prst="rect">
            <a:avLst/>
          </a:prstGeom>
          <a:noFill/>
        </p:spPr>
      </p:pic>
      <p:pic>
        <p:nvPicPr>
          <p:cNvPr id="10" name="Picture 4" descr="http://img0.liveinternet.ru/images/attach/c/2/82/875/82875492_Birds__House__Painted__Bunny_02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/>
          <a:stretch>
            <a:fillRect/>
          </a:stretch>
        </p:blipFill>
        <p:spPr bwMode="auto">
          <a:xfrm>
            <a:off x="3857620" y="5072076"/>
            <a:ext cx="1571636" cy="15654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4605351"/>
      </p:ext>
    </p:extLst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 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2836" y="357166"/>
            <a:ext cx="2640628" cy="3929090"/>
          </a:xfrm>
          <a:prstGeom prst="rect">
            <a:avLst/>
          </a:prstGeom>
          <a:noFill/>
        </p:spPr>
      </p:pic>
      <p:pic>
        <p:nvPicPr>
          <p:cNvPr id="9" name="Picture 4" descr=" 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9" y="285729"/>
            <a:ext cx="2926202" cy="37862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10675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6B52B4-15BD-473D-B7EC-7AD51CED84B6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319595-FB4A-4085-9DE5-22E2AF30A9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5731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4500" b="1" kern="1200" cap="none" spc="0">
          <a:ln w="11430"/>
          <a:solidFill>
            <a:schemeClr val="accent2">
              <a:lumMod val="50000"/>
            </a:schemeClr>
          </a:solidFill>
          <a:effectLst>
            <a:outerShdw blurRad="50800" dist="39000" dir="5460000" algn="tl">
              <a:srgbClr val="000000">
                <a:alpha val="38000"/>
              </a:srgbClr>
            </a:outerShdw>
          </a:effectLst>
          <a:latin typeface="Arial Narrow" pitchFamily="34" charset="0"/>
          <a:ea typeface="+mj-ea"/>
          <a:cs typeface="Times New Roman" pitchFamily="18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b="0" kern="1200" cap="none" spc="0">
          <a:ln>
            <a:noFill/>
          </a:ln>
          <a:solidFill>
            <a:srgbClr val="002200"/>
          </a:solidFill>
          <a:effectLst/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kern="1200" cap="none" spc="0">
          <a:ln>
            <a:noFill/>
          </a:ln>
          <a:solidFill>
            <a:srgbClr val="002200"/>
          </a:solidFill>
          <a:effectLst/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0" kern="1200" cap="none" spc="0">
          <a:ln>
            <a:noFill/>
          </a:ln>
          <a:solidFill>
            <a:srgbClr val="002200"/>
          </a:solidFill>
          <a:effectLst/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kern="1200" cap="none" spc="0">
          <a:ln>
            <a:noFill/>
          </a:ln>
          <a:solidFill>
            <a:srgbClr val="002200"/>
          </a:solidFill>
          <a:effectLst/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kern="1200" cap="none" spc="0">
          <a:ln>
            <a:noFill/>
          </a:ln>
          <a:solidFill>
            <a:srgbClr val="002200"/>
          </a:solidFill>
          <a:effectLst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3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28.jpeg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3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30.jpeg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3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32.jpeg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35.jpeg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36.jpeg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37.jpeg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38.jpeg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4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40.jpeg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42.jpeg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43.jpeg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slide" Target="slide5.xml"/><Relationship Id="rId18" Type="http://schemas.openxmlformats.org/officeDocument/2006/relationships/slide" Target="slide10.xml"/><Relationship Id="rId26" Type="http://schemas.openxmlformats.org/officeDocument/2006/relationships/slide" Target="slide18.xml"/><Relationship Id="rId3" Type="http://schemas.openxmlformats.org/officeDocument/2006/relationships/image" Target="../media/image10.png"/><Relationship Id="rId21" Type="http://schemas.openxmlformats.org/officeDocument/2006/relationships/slide" Target="slide13.xml"/><Relationship Id="rId34" Type="http://schemas.openxmlformats.org/officeDocument/2006/relationships/slide" Target="slide26.xml"/><Relationship Id="rId7" Type="http://schemas.openxmlformats.org/officeDocument/2006/relationships/image" Target="../media/image14.png"/><Relationship Id="rId12" Type="http://schemas.openxmlformats.org/officeDocument/2006/relationships/slide" Target="slide4.xml"/><Relationship Id="rId17" Type="http://schemas.openxmlformats.org/officeDocument/2006/relationships/slide" Target="slide9.xml"/><Relationship Id="rId25" Type="http://schemas.openxmlformats.org/officeDocument/2006/relationships/slide" Target="slide17.xml"/><Relationship Id="rId33" Type="http://schemas.openxmlformats.org/officeDocument/2006/relationships/slide" Target="slide25.xml"/><Relationship Id="rId2" Type="http://schemas.openxmlformats.org/officeDocument/2006/relationships/notesSlide" Target="../notesSlides/notesSlide1.xml"/><Relationship Id="rId16" Type="http://schemas.openxmlformats.org/officeDocument/2006/relationships/slide" Target="slide8.xml"/><Relationship Id="rId20" Type="http://schemas.openxmlformats.org/officeDocument/2006/relationships/slide" Target="slide12.xml"/><Relationship Id="rId29" Type="http://schemas.openxmlformats.org/officeDocument/2006/relationships/slide" Target="slide2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11" Type="http://schemas.openxmlformats.org/officeDocument/2006/relationships/slide" Target="slide3.xml"/><Relationship Id="rId24" Type="http://schemas.openxmlformats.org/officeDocument/2006/relationships/slide" Target="slide16.xml"/><Relationship Id="rId32" Type="http://schemas.openxmlformats.org/officeDocument/2006/relationships/slide" Target="slide24.xml"/><Relationship Id="rId5" Type="http://schemas.openxmlformats.org/officeDocument/2006/relationships/image" Target="../media/image12.jpeg"/><Relationship Id="rId15" Type="http://schemas.openxmlformats.org/officeDocument/2006/relationships/slide" Target="slide7.xml"/><Relationship Id="rId23" Type="http://schemas.openxmlformats.org/officeDocument/2006/relationships/slide" Target="slide15.xml"/><Relationship Id="rId28" Type="http://schemas.openxmlformats.org/officeDocument/2006/relationships/slide" Target="slide20.xml"/><Relationship Id="rId10" Type="http://schemas.openxmlformats.org/officeDocument/2006/relationships/image" Target="../media/image17.jpeg"/><Relationship Id="rId19" Type="http://schemas.openxmlformats.org/officeDocument/2006/relationships/slide" Target="slide11.xml"/><Relationship Id="rId31" Type="http://schemas.openxmlformats.org/officeDocument/2006/relationships/slide" Target="slide23.xml"/><Relationship Id="rId4" Type="http://schemas.openxmlformats.org/officeDocument/2006/relationships/image" Target="../media/image11.jpeg"/><Relationship Id="rId9" Type="http://schemas.openxmlformats.org/officeDocument/2006/relationships/image" Target="../media/image16.jpeg"/><Relationship Id="rId14" Type="http://schemas.openxmlformats.org/officeDocument/2006/relationships/slide" Target="slide6.xml"/><Relationship Id="rId22" Type="http://schemas.openxmlformats.org/officeDocument/2006/relationships/slide" Target="slide14.xml"/><Relationship Id="rId27" Type="http://schemas.openxmlformats.org/officeDocument/2006/relationships/slide" Target="slide19.xml"/><Relationship Id="rId30" Type="http://schemas.openxmlformats.org/officeDocument/2006/relationships/slide" Target="slide22.xml"/><Relationship Id="rId35" Type="http://schemas.openxmlformats.org/officeDocument/2006/relationships/slide" Target="slide2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44.jpeg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45.jpeg"/><Relationship Id="rId4" Type="http://schemas.openxmlformats.org/officeDocument/2006/relationships/slide" Target="slide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46.jpeg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13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7.jpeg"/><Relationship Id="rId5" Type="http://schemas.openxmlformats.org/officeDocument/2006/relationships/slide" Target="slide2.xml"/><Relationship Id="rId4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13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9.jpeg"/><Relationship Id="rId5" Type="http://schemas.openxmlformats.org/officeDocument/2006/relationships/slide" Target="slide2.xml"/><Relationship Id="rId4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13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1.jpeg"/><Relationship Id="rId5" Type="http://schemas.openxmlformats.org/officeDocument/2006/relationships/slide" Target="slide2.xml"/><Relationship Id="rId4" Type="http://schemas.openxmlformats.org/officeDocument/2006/relationships/image" Target="../media/image20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13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9.jpeg"/><Relationship Id="rId5" Type="http://schemas.openxmlformats.org/officeDocument/2006/relationships/slide" Target="slide2.xml"/><Relationship Id="rId4" Type="http://schemas.openxmlformats.org/officeDocument/2006/relationships/image" Target="../media/image20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13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4.jpeg"/><Relationship Id="rId5" Type="http://schemas.openxmlformats.org/officeDocument/2006/relationships/slide" Target="slide2.xml"/><Relationship Id="rId4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22.jpeg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23.jpeg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24.jpeg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25.jpeg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26.jpeg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27.jpeg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88391DE-74EE-6F80-EF8B-FB1203C8F7AF}"/>
              </a:ext>
            </a:extLst>
          </p:cNvPr>
          <p:cNvSpPr/>
          <p:nvPr/>
        </p:nvSpPr>
        <p:spPr>
          <a:xfrm>
            <a:off x="1259632" y="656692"/>
            <a:ext cx="6480720" cy="5544616"/>
          </a:xfrm>
          <a:prstGeom prst="rect">
            <a:avLst/>
          </a:prstGeom>
          <a:blipFill dpi="0" rotWithShape="1">
            <a:blip r:embed="rId2">
              <a:alphaModFix amt="23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7E32412-D4FB-402D-539A-F0D517A179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3" y="548680"/>
            <a:ext cx="8248189" cy="565262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C9A0408-06AB-0604-AD05-1FB7021F22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5957" y="5788058"/>
            <a:ext cx="2810500" cy="377985"/>
          </a:xfrm>
          <a:prstGeom prst="rect">
            <a:avLst/>
          </a:prstGeom>
        </p:spPr>
      </p:pic>
      <p:pic>
        <p:nvPicPr>
          <p:cNvPr id="6" name="Рисунок 5" descr="Рисунок18.png">
            <a:hlinkClick r:id="" action="ppaction://noaction"/>
            <a:extLst>
              <a:ext uri="{FF2B5EF4-FFF2-40B4-BE49-F238E27FC236}">
                <a16:creationId xmlns:a16="http://schemas.microsoft.com/office/drawing/2014/main" id="{478F67A8-E35D-B7C0-6607-CAC872348FC8}"/>
              </a:ext>
            </a:extLst>
          </p:cNvPr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971600" y="6495257"/>
            <a:ext cx="1606332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9435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102902" y="2533530"/>
            <a:ext cx="267626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600" b="1" i="1" dirty="0">
                <a:latin typeface="Georgia" pitchFamily="18" charset="0"/>
              </a:rPr>
              <a:t>Исеть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899592" y="1268760"/>
            <a:ext cx="655272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800080"/>
                </a:solidFill>
              </a:rPr>
              <a:t>На какой реке стоит город Екатеринбург?</a:t>
            </a:r>
            <a:endParaRPr lang="ru-RU" sz="3600" b="1" spc="300" dirty="0">
              <a:solidFill>
                <a:srgbClr val="800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5536" y="377980"/>
            <a:ext cx="7416824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География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596336" y="222170"/>
            <a:ext cx="1003904" cy="856664"/>
          </a:xfrm>
          <a:prstGeom prst="rect">
            <a:avLst/>
          </a:prstGeom>
          <a:noFill/>
        </p:spPr>
      </p:pic>
      <p:sp>
        <p:nvSpPr>
          <p:cNvPr id="7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30</a:t>
            </a:r>
          </a:p>
        </p:txBody>
      </p:sp>
      <p:pic>
        <p:nvPicPr>
          <p:cNvPr id="8" name="Picture 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51" b="4351"/>
          <a:stretch/>
        </p:blipFill>
        <p:spPr bwMode="auto">
          <a:xfrm>
            <a:off x="7239177" y="4641311"/>
            <a:ext cx="1361063" cy="1550935"/>
          </a:xfrm>
          <a:prstGeom prst="rect">
            <a:avLst/>
          </a:prstGeom>
          <a:noFill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1472" y="5216787"/>
            <a:ext cx="1460582" cy="975459"/>
          </a:xfrm>
          <a:prstGeom prst="rect">
            <a:avLst/>
          </a:prstGeom>
          <a:noFill/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D2ED476-E4EB-51E0-8FE6-CC78522B095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39098" y="716986"/>
            <a:ext cx="6480610" cy="554174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8598B8D-0969-5207-D188-60483567F45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39752" y="3166298"/>
            <a:ext cx="3887121" cy="218354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506112" y="2469089"/>
            <a:ext cx="74168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i="1" dirty="0" err="1">
                <a:latin typeface="Georgia" pitchFamily="18" charset="0"/>
              </a:rPr>
              <a:t>г.Конжаковский</a:t>
            </a:r>
            <a:r>
              <a:rPr lang="ru-RU" sz="2800" b="1" i="1" dirty="0">
                <a:latin typeface="Georgia" pitchFamily="18" charset="0"/>
              </a:rPr>
              <a:t> камень (1569м)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683568" y="1268760"/>
            <a:ext cx="734481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800080"/>
                </a:solidFill>
              </a:rPr>
              <a:t>Назовите наивысшую точку Свердловской области. </a:t>
            </a:r>
            <a:endParaRPr lang="ru-RU" sz="3600" b="1" spc="300" dirty="0">
              <a:solidFill>
                <a:srgbClr val="800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0455" y="409395"/>
            <a:ext cx="7416824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География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596336" y="222170"/>
            <a:ext cx="1003904" cy="856664"/>
          </a:xfrm>
          <a:prstGeom prst="rect">
            <a:avLst/>
          </a:prstGeom>
          <a:noFill/>
        </p:spPr>
      </p:pic>
      <p:sp>
        <p:nvSpPr>
          <p:cNvPr id="7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40</a:t>
            </a:r>
          </a:p>
        </p:txBody>
      </p:sp>
      <p:pic>
        <p:nvPicPr>
          <p:cNvPr id="8" name="Picture 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6" b="3356"/>
          <a:stretch/>
        </p:blipFill>
        <p:spPr bwMode="auto">
          <a:xfrm>
            <a:off x="7245633" y="4590675"/>
            <a:ext cx="1354607" cy="1577221"/>
          </a:xfrm>
          <a:prstGeom prst="rect">
            <a:avLst/>
          </a:prstGeom>
          <a:noFill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04153" y="5196810"/>
            <a:ext cx="1454034" cy="971086"/>
          </a:xfrm>
          <a:prstGeom prst="rect">
            <a:avLst/>
          </a:prstGeom>
          <a:noFill/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DFECD07-2445-4F56-2EEE-61A28533BD3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42326" y="572004"/>
            <a:ext cx="6480610" cy="554174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0AF787A-7A59-8094-489D-3CC0E75CD99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45861" y="3024603"/>
            <a:ext cx="4618152" cy="308592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611560" y="3032826"/>
            <a:ext cx="44644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600" b="1" i="1" dirty="0">
                <a:latin typeface="Georgia" pitchFamily="18" charset="0"/>
              </a:rPr>
              <a:t>Река Чусовая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703284" y="1056488"/>
            <a:ext cx="768515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800080"/>
                </a:solidFill>
              </a:rPr>
              <a:t>Сказочную красоту реке придают камни – великаны. Они возвышаются над ней от 10 до 115 метров и тянутся по берегу до полутора километров. Единственная река, сумевшая «пропилить» Уральский хребет и перейти из Азии в Европу. </a:t>
            </a:r>
            <a:endParaRPr lang="ru-RU" sz="2400" b="1" spc="300" dirty="0">
              <a:solidFill>
                <a:srgbClr val="800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5536" y="372811"/>
            <a:ext cx="7416824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География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596336" y="222170"/>
            <a:ext cx="1003904" cy="856664"/>
          </a:xfrm>
          <a:prstGeom prst="rect">
            <a:avLst/>
          </a:prstGeom>
          <a:noFill/>
        </p:spPr>
      </p:pic>
      <p:sp>
        <p:nvSpPr>
          <p:cNvPr id="7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50</a:t>
            </a:r>
          </a:p>
        </p:txBody>
      </p:sp>
      <p:pic>
        <p:nvPicPr>
          <p:cNvPr id="8" name="Picture 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6" b="3356"/>
          <a:stretch/>
        </p:blipFill>
        <p:spPr bwMode="auto">
          <a:xfrm>
            <a:off x="7475272" y="4795539"/>
            <a:ext cx="1152128" cy="1341467"/>
          </a:xfrm>
          <a:prstGeom prst="rect">
            <a:avLst/>
          </a:prstGeom>
          <a:noFill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16600" y="5238607"/>
            <a:ext cx="1383221" cy="923793"/>
          </a:xfrm>
          <a:prstGeom prst="rect">
            <a:avLst/>
          </a:prstGeom>
          <a:noFill/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C2E9BEF-4866-5807-657D-9526EA023E6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17678" y="687761"/>
            <a:ext cx="6480610" cy="554174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89D6C32-1944-EA11-7AE5-014DD07E121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64379" y="3728877"/>
            <a:ext cx="3615241" cy="2408129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259632" y="2831902"/>
            <a:ext cx="260482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000" b="1" i="1" dirty="0">
                <a:latin typeface="Georgia" pitchFamily="18" charset="0"/>
              </a:rPr>
              <a:t>Ирбит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827584" y="1146629"/>
            <a:ext cx="691276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600" b="1" dirty="0">
                <a:solidFill>
                  <a:srgbClr val="66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городе выпускают мотоциклы «Урал»?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549" y="459693"/>
            <a:ext cx="7416824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Города 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596336" y="275712"/>
            <a:ext cx="1003904" cy="749581"/>
          </a:xfrm>
          <a:prstGeom prst="rect">
            <a:avLst/>
          </a:prstGeom>
          <a:noFill/>
        </p:spPr>
      </p:pic>
      <p:sp>
        <p:nvSpPr>
          <p:cNvPr id="7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10</a:t>
            </a:r>
          </a:p>
        </p:txBody>
      </p:sp>
      <p:pic>
        <p:nvPicPr>
          <p:cNvPr id="8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347761" y="4567144"/>
            <a:ext cx="1290322" cy="1610465"/>
          </a:xfrm>
          <a:prstGeom prst="rect">
            <a:avLst/>
          </a:prstGeom>
          <a:noFill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3716" y="5397770"/>
            <a:ext cx="1175191" cy="784859"/>
          </a:xfrm>
          <a:prstGeom prst="rect">
            <a:avLst/>
          </a:prstGeom>
          <a:noFill/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D90093E-DE4A-676F-1BAA-62D1EFD3275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46604" y="658128"/>
            <a:ext cx="6480610" cy="554174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703288" y="3409520"/>
            <a:ext cx="4852784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000" b="1" i="1" dirty="0">
                <a:latin typeface="Georgia" pitchFamily="18" charset="0"/>
              </a:rPr>
              <a:t>Нижний </a:t>
            </a:r>
          </a:p>
          <a:p>
            <a:pPr>
              <a:spcBef>
                <a:spcPct val="20000"/>
              </a:spcBef>
            </a:pPr>
            <a:r>
              <a:rPr lang="ru-RU" sz="4000" b="1" i="1" dirty="0">
                <a:latin typeface="Georgia" pitchFamily="18" charset="0"/>
              </a:rPr>
              <a:t>Тагил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703288" y="1032320"/>
            <a:ext cx="775714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400" b="1" dirty="0">
                <a:solidFill>
                  <a:srgbClr val="6600FF"/>
                </a:solidFill>
                <a:latin typeface="Georgia" pitchFamily="18" charset="0"/>
              </a:rPr>
              <a:t>Второй по численности населения город Свердловской области после Екатеринбурга, где во время ВОВ была выпущена большая часть танков Т-34. Этот город подарил нам изобретателей паровоза Черепановых и изобретателя велосипеда Артамонова.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34960" y="431221"/>
            <a:ext cx="7416824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Города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596336" y="275712"/>
            <a:ext cx="1003904" cy="749581"/>
          </a:xfrm>
          <a:prstGeom prst="rect">
            <a:avLst/>
          </a:prstGeom>
          <a:noFill/>
        </p:spPr>
      </p:pic>
      <p:sp>
        <p:nvSpPr>
          <p:cNvPr id="7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20</a:t>
            </a:r>
          </a:p>
        </p:txBody>
      </p:sp>
      <p:pic>
        <p:nvPicPr>
          <p:cNvPr id="8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419162" y="4695331"/>
            <a:ext cx="1225204" cy="1529191"/>
          </a:xfrm>
          <a:prstGeom prst="rect">
            <a:avLst/>
          </a:prstGeom>
          <a:noFill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9634" y="5253631"/>
            <a:ext cx="1368152" cy="913729"/>
          </a:xfrm>
          <a:prstGeom prst="rect">
            <a:avLst/>
          </a:prstGeom>
          <a:noFill/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D9021E4-89CC-D6BE-1E46-6FF06E70392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87583" y="676054"/>
            <a:ext cx="6480610" cy="554174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740933" y="2513574"/>
            <a:ext cx="471016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000" b="1" i="1" dirty="0">
                <a:latin typeface="Georgia" pitchFamily="18" charset="0"/>
              </a:rPr>
              <a:t>Красноуфимск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699306" y="1355414"/>
            <a:ext cx="711305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600" b="1" dirty="0">
                <a:solidFill>
                  <a:srgbClr val="6600FF"/>
                </a:solidFill>
                <a:latin typeface="Georgia" pitchFamily="18" charset="0"/>
              </a:rPr>
              <a:t>Самый европейский город Свердловской области.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536" y="435906"/>
            <a:ext cx="7416824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Города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596336" y="275712"/>
            <a:ext cx="1003904" cy="749581"/>
          </a:xfrm>
          <a:prstGeom prst="rect">
            <a:avLst/>
          </a:prstGeom>
          <a:noFill/>
        </p:spPr>
      </p:pic>
      <p:sp>
        <p:nvSpPr>
          <p:cNvPr id="7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30</a:t>
            </a:r>
          </a:p>
        </p:txBody>
      </p:sp>
      <p:pic>
        <p:nvPicPr>
          <p:cNvPr id="8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387757" y="4711002"/>
            <a:ext cx="1176985" cy="1469008"/>
          </a:xfrm>
          <a:prstGeom prst="rect">
            <a:avLst/>
          </a:prstGeom>
          <a:noFill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43760" y="5301208"/>
            <a:ext cx="1363944" cy="910919"/>
          </a:xfrm>
          <a:prstGeom prst="rect">
            <a:avLst/>
          </a:prstGeom>
          <a:noFill/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D1D564A-01BB-858D-C42C-9E456733C08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95639" y="658128"/>
            <a:ext cx="6480610" cy="554174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735837" y="2571001"/>
            <a:ext cx="381642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000" b="1" i="1" dirty="0">
                <a:latin typeface="Georgia" pitchFamily="18" charset="0"/>
              </a:rPr>
              <a:t>Верхотурье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616480" y="1283645"/>
            <a:ext cx="777195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400" b="1" dirty="0">
                <a:solidFill>
                  <a:srgbClr val="6600FF"/>
                </a:solidFill>
                <a:latin typeface="Georgia" pitchFamily="18" charset="0"/>
              </a:rPr>
              <a:t>Город, основанный в 1598 году, первая столица Урала, «ворота в Сибирь». В наши дни это духовный, религиозный центр Урала.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3902" y="399158"/>
            <a:ext cx="7416824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Города 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596336" y="275712"/>
            <a:ext cx="1003904" cy="749581"/>
          </a:xfrm>
          <a:prstGeom prst="rect">
            <a:avLst/>
          </a:prstGeom>
          <a:noFill/>
        </p:spPr>
      </p:pic>
      <p:sp>
        <p:nvSpPr>
          <p:cNvPr id="7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40</a:t>
            </a:r>
          </a:p>
        </p:txBody>
      </p:sp>
      <p:pic>
        <p:nvPicPr>
          <p:cNvPr id="8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406501" y="4613887"/>
            <a:ext cx="1197737" cy="1494909"/>
          </a:xfrm>
          <a:prstGeom prst="rect">
            <a:avLst/>
          </a:prstGeom>
          <a:noFill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9992" y="5103529"/>
            <a:ext cx="1505214" cy="1005267"/>
          </a:xfrm>
          <a:prstGeom prst="rect">
            <a:avLst/>
          </a:prstGeom>
          <a:noFill/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76C51F8-2D99-91A1-5A9F-8FB4B6077BA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07983" y="567052"/>
            <a:ext cx="6480610" cy="5541744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5E171E7-CD3B-0CDA-9886-49722BAFF3F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03983" y="3282216"/>
            <a:ext cx="3596952" cy="2694666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042633" y="2721114"/>
            <a:ext cx="184826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000" b="1" i="1" dirty="0">
                <a:latin typeface="Georgia" pitchFamily="18" charset="0"/>
              </a:rPr>
              <a:t>Серов 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690330" y="942656"/>
            <a:ext cx="7416823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rgbClr val="66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Этот город назывался </a:t>
            </a:r>
            <a:r>
              <a:rPr lang="ru-RU" sz="2800" b="1" dirty="0" err="1">
                <a:solidFill>
                  <a:srgbClr val="66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Надеждинск</a:t>
            </a:r>
            <a:r>
              <a:rPr lang="ru-RU" sz="2800" b="1" dirty="0">
                <a:solidFill>
                  <a:srgbClr val="66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затем </a:t>
            </a:r>
            <a:r>
              <a:rPr lang="ru-RU" sz="2800" b="1" dirty="0" err="1">
                <a:solidFill>
                  <a:srgbClr val="66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Кабаковск</a:t>
            </a:r>
            <a:r>
              <a:rPr lang="ru-RU" sz="2800" b="1" dirty="0">
                <a:solidFill>
                  <a:srgbClr val="66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сейчас называется по фамилии летчика, Героя Советского Союза, проживавшего в этом городе.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7448" y="412962"/>
            <a:ext cx="7416824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Города  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596336" y="275712"/>
            <a:ext cx="1003904" cy="749581"/>
          </a:xfrm>
          <a:prstGeom prst="rect">
            <a:avLst/>
          </a:prstGeom>
          <a:noFill/>
        </p:spPr>
      </p:pic>
      <p:sp>
        <p:nvSpPr>
          <p:cNvPr id="7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50</a:t>
            </a:r>
          </a:p>
        </p:txBody>
      </p:sp>
      <p:pic>
        <p:nvPicPr>
          <p:cNvPr id="8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406326" y="4601189"/>
            <a:ext cx="1213424" cy="1514488"/>
          </a:xfrm>
          <a:prstGeom prst="rect">
            <a:avLst/>
          </a:prstGeom>
          <a:noFill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37291" y="5292934"/>
            <a:ext cx="1175191" cy="784859"/>
          </a:xfrm>
          <a:prstGeom prst="rect">
            <a:avLst/>
          </a:prstGeom>
          <a:noFill/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44C1A79-AFF6-6667-DD2A-0466BE761F6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28140" y="603157"/>
            <a:ext cx="6480610" cy="554174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36DDDEE-8DC3-E279-44BF-01A5AD4458F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51493" y="3347853"/>
            <a:ext cx="3694496" cy="276782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395616" y="483433"/>
            <a:ext cx="7416824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Подземная кладовая 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718321" y="176261"/>
            <a:ext cx="759934" cy="948483"/>
          </a:xfrm>
          <a:prstGeom prst="rect">
            <a:avLst/>
          </a:prstGeom>
          <a:noFill/>
        </p:spPr>
      </p:pic>
      <p:sp>
        <p:nvSpPr>
          <p:cNvPr id="7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10</a:t>
            </a:r>
          </a:p>
        </p:txBody>
      </p:sp>
      <p:pic>
        <p:nvPicPr>
          <p:cNvPr id="8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524328" y="4804160"/>
            <a:ext cx="1080010" cy="1347972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62755" y="5240222"/>
            <a:ext cx="1393754" cy="930828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491240" y="1099879"/>
            <a:ext cx="816151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Изделия из этого камня можно увидеть во многих музеях мира. В знаменитых Исаакиевском соборе и Эрмитаже в Санкт-Петербурге, им отделаны внутренние колонны, там же великолепные вазы и другие изделия из этого камня. </a:t>
            </a: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971600" y="3670706"/>
            <a:ext cx="29523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200" b="1" i="1" dirty="0">
                <a:latin typeface="Georgia" pitchFamily="18" charset="0"/>
              </a:rPr>
              <a:t>Малахит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06DE24B-9A8B-1CC1-C6D0-3D5030B5333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47659" y="607098"/>
            <a:ext cx="6480610" cy="554174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535" y="513326"/>
            <a:ext cx="7416824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Подземная кладовая 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718321" y="176261"/>
            <a:ext cx="759934" cy="948483"/>
          </a:xfrm>
          <a:prstGeom prst="rect">
            <a:avLst/>
          </a:prstGeom>
          <a:noFill/>
        </p:spPr>
      </p:pic>
      <p:sp>
        <p:nvSpPr>
          <p:cNvPr id="7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20</a:t>
            </a:r>
          </a:p>
        </p:txBody>
      </p:sp>
      <p:pic>
        <p:nvPicPr>
          <p:cNvPr id="8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494745" y="4764268"/>
            <a:ext cx="1127659" cy="1407443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39552" y="5252738"/>
            <a:ext cx="1440160" cy="961820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665745" y="1124744"/>
            <a:ext cx="772269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Горным льном называют минерал. Свойства его неожиданны до фантастичности – он не горит в огне, а миллиметровое волокно из него может выдержать груз, много больший, чем стальная проволока такой же толщины. </a:t>
            </a: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403648" y="3727350"/>
            <a:ext cx="20398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200" b="1" i="1" dirty="0">
                <a:latin typeface="Georgia" pitchFamily="18" charset="0"/>
              </a:rPr>
              <a:t>Асбест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F5C6889-F73B-6BD4-46A2-B333FF98328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81657" y="629967"/>
            <a:ext cx="6480610" cy="554174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Овал 141"/>
          <p:cNvSpPr/>
          <p:nvPr/>
        </p:nvSpPr>
        <p:spPr>
          <a:xfrm>
            <a:off x="5148064" y="5085184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3" name="Овал 142"/>
          <p:cNvSpPr/>
          <p:nvPr/>
        </p:nvSpPr>
        <p:spPr>
          <a:xfrm>
            <a:off x="5868144" y="5085184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4" name="Овал 143"/>
          <p:cNvSpPr/>
          <p:nvPr/>
        </p:nvSpPr>
        <p:spPr>
          <a:xfrm>
            <a:off x="6588224" y="5085184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5" name="Овал 144"/>
          <p:cNvSpPr/>
          <p:nvPr/>
        </p:nvSpPr>
        <p:spPr>
          <a:xfrm>
            <a:off x="7308304" y="5085184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6" name="Овал 145"/>
          <p:cNvSpPr/>
          <p:nvPr/>
        </p:nvSpPr>
        <p:spPr>
          <a:xfrm>
            <a:off x="8028384" y="5085184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7" name="Овал 136"/>
          <p:cNvSpPr/>
          <p:nvPr/>
        </p:nvSpPr>
        <p:spPr>
          <a:xfrm>
            <a:off x="5148064" y="4221088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8" name="Овал 137"/>
          <p:cNvSpPr/>
          <p:nvPr/>
        </p:nvSpPr>
        <p:spPr>
          <a:xfrm>
            <a:off x="5868144" y="4221088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9" name="Овал 138"/>
          <p:cNvSpPr/>
          <p:nvPr/>
        </p:nvSpPr>
        <p:spPr>
          <a:xfrm>
            <a:off x="6588224" y="4221088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0" name="Овал 139"/>
          <p:cNvSpPr/>
          <p:nvPr/>
        </p:nvSpPr>
        <p:spPr>
          <a:xfrm>
            <a:off x="7308304" y="4221088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1" name="Овал 140"/>
          <p:cNvSpPr/>
          <p:nvPr/>
        </p:nvSpPr>
        <p:spPr>
          <a:xfrm>
            <a:off x="8028384" y="4221088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2" name="Овал 131"/>
          <p:cNvSpPr/>
          <p:nvPr/>
        </p:nvSpPr>
        <p:spPr>
          <a:xfrm>
            <a:off x="5148064" y="3284984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" name="Овал 132"/>
          <p:cNvSpPr/>
          <p:nvPr/>
        </p:nvSpPr>
        <p:spPr>
          <a:xfrm>
            <a:off x="5868144" y="3284984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4" name="Овал 133"/>
          <p:cNvSpPr/>
          <p:nvPr/>
        </p:nvSpPr>
        <p:spPr>
          <a:xfrm>
            <a:off x="6588224" y="3284984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5" name="Овал 134"/>
          <p:cNvSpPr/>
          <p:nvPr/>
        </p:nvSpPr>
        <p:spPr>
          <a:xfrm>
            <a:off x="7308304" y="3284984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6" name="Овал 135"/>
          <p:cNvSpPr/>
          <p:nvPr/>
        </p:nvSpPr>
        <p:spPr>
          <a:xfrm>
            <a:off x="8028384" y="3284984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7" name="Овал 126"/>
          <p:cNvSpPr/>
          <p:nvPr/>
        </p:nvSpPr>
        <p:spPr>
          <a:xfrm>
            <a:off x="5148064" y="2420888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8" name="Овал 127"/>
          <p:cNvSpPr/>
          <p:nvPr/>
        </p:nvSpPr>
        <p:spPr>
          <a:xfrm>
            <a:off x="5868144" y="2420888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9" name="Овал 128"/>
          <p:cNvSpPr/>
          <p:nvPr/>
        </p:nvSpPr>
        <p:spPr>
          <a:xfrm>
            <a:off x="6588224" y="2420888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0" name="Овал 129"/>
          <p:cNvSpPr/>
          <p:nvPr/>
        </p:nvSpPr>
        <p:spPr>
          <a:xfrm>
            <a:off x="7308304" y="2420888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1" name="Овал 130"/>
          <p:cNvSpPr/>
          <p:nvPr/>
        </p:nvSpPr>
        <p:spPr>
          <a:xfrm>
            <a:off x="8028384" y="2420888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6" name="Овал 125"/>
          <p:cNvSpPr/>
          <p:nvPr/>
        </p:nvSpPr>
        <p:spPr>
          <a:xfrm>
            <a:off x="8028384" y="1556792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5" name="Овал 124"/>
          <p:cNvSpPr/>
          <p:nvPr/>
        </p:nvSpPr>
        <p:spPr>
          <a:xfrm>
            <a:off x="7308304" y="1556792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4" name="Овал 123"/>
          <p:cNvSpPr/>
          <p:nvPr/>
        </p:nvSpPr>
        <p:spPr>
          <a:xfrm>
            <a:off x="6588224" y="1556792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3" name="Овал 122"/>
          <p:cNvSpPr/>
          <p:nvPr/>
        </p:nvSpPr>
        <p:spPr>
          <a:xfrm>
            <a:off x="5868144" y="1628800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" name="Овал 121"/>
          <p:cNvSpPr/>
          <p:nvPr/>
        </p:nvSpPr>
        <p:spPr>
          <a:xfrm>
            <a:off x="5148064" y="1556792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35314" y="5003774"/>
            <a:ext cx="780902" cy="666876"/>
          </a:xfrm>
          <a:prstGeom prst="rect">
            <a:avLst/>
          </a:prstGeom>
          <a:noFill/>
        </p:spPr>
      </p:pic>
      <p:pic>
        <p:nvPicPr>
          <p:cNvPr id="9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455394" y="5003774"/>
            <a:ext cx="780902" cy="666876"/>
          </a:xfrm>
          <a:prstGeom prst="rect">
            <a:avLst/>
          </a:prstGeom>
          <a:noFill/>
        </p:spPr>
      </p:pic>
      <p:pic>
        <p:nvPicPr>
          <p:cNvPr id="9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175474" y="5003774"/>
            <a:ext cx="780902" cy="666876"/>
          </a:xfrm>
          <a:prstGeom prst="rect">
            <a:avLst/>
          </a:prstGeom>
          <a:noFill/>
        </p:spPr>
      </p:pic>
      <p:pic>
        <p:nvPicPr>
          <p:cNvPr id="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895554" y="5003774"/>
            <a:ext cx="780902" cy="666876"/>
          </a:xfrm>
          <a:prstGeom prst="rect">
            <a:avLst/>
          </a:prstGeom>
          <a:noFill/>
        </p:spPr>
      </p:pic>
      <p:pic>
        <p:nvPicPr>
          <p:cNvPr id="9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015234" y="5003774"/>
            <a:ext cx="780902" cy="666876"/>
          </a:xfrm>
          <a:prstGeom prst="rect">
            <a:avLst/>
          </a:prstGeom>
          <a:noFill/>
        </p:spPr>
      </p:pic>
      <p:pic>
        <p:nvPicPr>
          <p:cNvPr id="9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08450" y="4077072"/>
            <a:ext cx="634629" cy="792088"/>
          </a:xfrm>
          <a:prstGeom prst="rect">
            <a:avLst/>
          </a:prstGeom>
          <a:noFill/>
        </p:spPr>
      </p:pic>
      <p:pic>
        <p:nvPicPr>
          <p:cNvPr id="9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528530" y="4077072"/>
            <a:ext cx="634629" cy="792088"/>
          </a:xfrm>
          <a:prstGeom prst="rect">
            <a:avLst/>
          </a:prstGeom>
          <a:noFill/>
        </p:spPr>
      </p:pic>
      <p:pic>
        <p:nvPicPr>
          <p:cNvPr id="9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248610" y="4077072"/>
            <a:ext cx="634629" cy="792088"/>
          </a:xfrm>
          <a:prstGeom prst="rect">
            <a:avLst/>
          </a:prstGeom>
          <a:noFill/>
        </p:spPr>
      </p:pic>
      <p:pic>
        <p:nvPicPr>
          <p:cNvPr id="9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968690" y="4077072"/>
            <a:ext cx="634629" cy="792088"/>
          </a:xfrm>
          <a:prstGeom prst="rect">
            <a:avLst/>
          </a:prstGeom>
          <a:noFill/>
        </p:spPr>
      </p:pic>
      <p:pic>
        <p:nvPicPr>
          <p:cNvPr id="9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088370" y="4077072"/>
            <a:ext cx="634629" cy="792088"/>
          </a:xfrm>
          <a:prstGeom prst="rect">
            <a:avLst/>
          </a:prstGeom>
          <a:noFill/>
        </p:spPr>
      </p:pic>
      <p:pic>
        <p:nvPicPr>
          <p:cNvPr id="8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35314" y="3317483"/>
            <a:ext cx="780902" cy="583073"/>
          </a:xfrm>
          <a:prstGeom prst="rect">
            <a:avLst/>
          </a:prstGeom>
          <a:noFill/>
        </p:spPr>
      </p:pic>
      <p:pic>
        <p:nvPicPr>
          <p:cNvPr id="8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455394" y="3317483"/>
            <a:ext cx="780902" cy="583073"/>
          </a:xfrm>
          <a:prstGeom prst="rect">
            <a:avLst/>
          </a:prstGeom>
          <a:noFill/>
        </p:spPr>
      </p:pic>
      <p:pic>
        <p:nvPicPr>
          <p:cNvPr id="8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175474" y="3317483"/>
            <a:ext cx="780902" cy="583073"/>
          </a:xfrm>
          <a:prstGeom prst="rect">
            <a:avLst/>
          </a:prstGeom>
          <a:noFill/>
        </p:spPr>
      </p:pic>
      <p:pic>
        <p:nvPicPr>
          <p:cNvPr id="8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895554" y="3317483"/>
            <a:ext cx="780902" cy="583073"/>
          </a:xfrm>
          <a:prstGeom prst="rect">
            <a:avLst/>
          </a:prstGeom>
          <a:noFill/>
        </p:spPr>
      </p:pic>
      <p:pic>
        <p:nvPicPr>
          <p:cNvPr id="8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015234" y="3317483"/>
            <a:ext cx="780902" cy="583073"/>
          </a:xfrm>
          <a:prstGeom prst="rect">
            <a:avLst/>
          </a:prstGeom>
          <a:noFill/>
        </p:spPr>
      </p:pic>
      <p:pic>
        <p:nvPicPr>
          <p:cNvPr id="8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35314" y="2411739"/>
            <a:ext cx="780902" cy="666369"/>
          </a:xfrm>
          <a:prstGeom prst="rect">
            <a:avLst/>
          </a:prstGeom>
          <a:noFill/>
        </p:spPr>
      </p:pic>
      <p:pic>
        <p:nvPicPr>
          <p:cNvPr id="81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455394" y="2411739"/>
            <a:ext cx="780902" cy="666369"/>
          </a:xfrm>
          <a:prstGeom prst="rect">
            <a:avLst/>
          </a:prstGeom>
          <a:noFill/>
        </p:spPr>
      </p:pic>
      <p:pic>
        <p:nvPicPr>
          <p:cNvPr id="8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175474" y="2411739"/>
            <a:ext cx="780902" cy="666369"/>
          </a:xfrm>
          <a:prstGeom prst="rect">
            <a:avLst/>
          </a:prstGeom>
          <a:noFill/>
        </p:spPr>
      </p:pic>
      <p:pic>
        <p:nvPicPr>
          <p:cNvPr id="83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895554" y="2411739"/>
            <a:ext cx="780902" cy="666369"/>
          </a:xfrm>
          <a:prstGeom prst="rect">
            <a:avLst/>
          </a:prstGeom>
          <a:noFill/>
        </p:spPr>
      </p:pic>
      <p:pic>
        <p:nvPicPr>
          <p:cNvPr id="8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015234" y="2411739"/>
            <a:ext cx="780902" cy="666369"/>
          </a:xfrm>
          <a:prstGeom prst="rect">
            <a:avLst/>
          </a:prstGeom>
          <a:noFill/>
        </p:spPr>
      </p:pic>
      <p:pic>
        <p:nvPicPr>
          <p:cNvPr id="7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08450" y="1484784"/>
            <a:ext cx="634629" cy="792088"/>
          </a:xfrm>
          <a:prstGeom prst="rect">
            <a:avLst/>
          </a:prstGeom>
          <a:noFill/>
        </p:spPr>
      </p:pic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528530" y="1484784"/>
            <a:ext cx="634629" cy="792088"/>
          </a:xfrm>
          <a:prstGeom prst="rect">
            <a:avLst/>
          </a:prstGeom>
          <a:noFill/>
        </p:spPr>
      </p:pic>
      <p:pic>
        <p:nvPicPr>
          <p:cNvPr id="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248610" y="1484784"/>
            <a:ext cx="634629" cy="792088"/>
          </a:xfrm>
          <a:prstGeom prst="rect">
            <a:avLst/>
          </a:prstGeom>
          <a:noFill/>
        </p:spPr>
      </p:pic>
      <p:pic>
        <p:nvPicPr>
          <p:cNvPr id="7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968690" y="1484784"/>
            <a:ext cx="634629" cy="792088"/>
          </a:xfrm>
          <a:prstGeom prst="rect">
            <a:avLst/>
          </a:prstGeom>
          <a:noFill/>
        </p:spPr>
      </p:pic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088370" y="1484784"/>
            <a:ext cx="634629" cy="792088"/>
          </a:xfrm>
          <a:prstGeom prst="rect">
            <a:avLst/>
          </a:prstGeom>
          <a:noFill/>
        </p:spPr>
      </p:pic>
      <p:sp>
        <p:nvSpPr>
          <p:cNvPr id="2" name="AutoShape 47"/>
          <p:cNvSpPr>
            <a:spLocks noChangeArrowheads="1"/>
          </p:cNvSpPr>
          <p:nvPr/>
        </p:nvSpPr>
        <p:spPr bwMode="auto">
          <a:xfrm>
            <a:off x="1371890" y="1628800"/>
            <a:ext cx="3055686" cy="503040"/>
          </a:xfrm>
          <a:prstGeom prst="roundRect">
            <a:avLst/>
          </a:prstGeom>
          <a:gradFill flip="none" rotWithShape="1">
            <a:gsLst>
              <a:gs pos="0">
                <a:srgbClr val="EEEAF2"/>
              </a:gs>
              <a:gs pos="100000">
                <a:srgbClr val="F2E5FF"/>
              </a:gs>
              <a:gs pos="100000">
                <a:srgbClr val="DBC9FF"/>
              </a:gs>
            </a:gsLst>
            <a:path path="circle">
              <a:fillToRect l="50000" t="50000" r="50000" b="50000"/>
            </a:path>
            <a:tileRect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400" b="1" cap="all" dirty="0">
                <a:latin typeface="Times New Roman" pitchFamily="18" charset="0"/>
                <a:cs typeface="Times New Roman" pitchFamily="18" charset="0"/>
              </a:rPr>
              <a:t>История</a:t>
            </a:r>
          </a:p>
        </p:txBody>
      </p:sp>
      <p:pic>
        <p:nvPicPr>
          <p:cNvPr id="38" name="Рисунок 37" descr="Рисунок40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5940152" y="6165304"/>
            <a:ext cx="1512168" cy="372809"/>
          </a:xfrm>
          <a:prstGeom prst="rect">
            <a:avLst/>
          </a:prstGeom>
        </p:spPr>
      </p:pic>
      <p:pic>
        <p:nvPicPr>
          <p:cNvPr id="102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54447" y="1512127"/>
            <a:ext cx="533121" cy="665393"/>
          </a:xfrm>
          <a:prstGeom prst="rect">
            <a:avLst/>
          </a:prstGeom>
          <a:noFill/>
        </p:spPr>
      </p:pic>
      <p:sp>
        <p:nvSpPr>
          <p:cNvPr id="105" name="AutoShape 47"/>
          <p:cNvSpPr>
            <a:spLocks noChangeArrowheads="1"/>
          </p:cNvSpPr>
          <p:nvPr/>
        </p:nvSpPr>
        <p:spPr bwMode="auto">
          <a:xfrm>
            <a:off x="1495654" y="2564904"/>
            <a:ext cx="2931921" cy="503040"/>
          </a:xfrm>
          <a:prstGeom prst="roundRect">
            <a:avLst/>
          </a:prstGeom>
          <a:gradFill flip="none" rotWithShape="1">
            <a:gsLst>
              <a:gs pos="0">
                <a:srgbClr val="EEEAF2"/>
              </a:gs>
              <a:gs pos="100000">
                <a:srgbClr val="F2E5FF"/>
              </a:gs>
              <a:gs pos="100000">
                <a:srgbClr val="DBC9FF"/>
              </a:gs>
            </a:gsLst>
            <a:path path="circle">
              <a:fillToRect l="50000" t="50000" r="50000" b="50000"/>
            </a:path>
            <a:tileRect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400" b="1" cap="all" dirty="0">
                <a:latin typeface="Times New Roman" pitchFamily="18" charset="0"/>
                <a:cs typeface="Times New Roman" pitchFamily="18" charset="0"/>
              </a:rPr>
              <a:t>География </a:t>
            </a:r>
          </a:p>
        </p:txBody>
      </p:sp>
      <p:pic>
        <p:nvPicPr>
          <p:cNvPr id="101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88585" y="2446156"/>
            <a:ext cx="735062" cy="627253"/>
          </a:xfrm>
          <a:prstGeom prst="rect">
            <a:avLst/>
          </a:prstGeom>
          <a:noFill/>
        </p:spPr>
      </p:pic>
      <p:sp>
        <p:nvSpPr>
          <p:cNvPr id="106" name="AutoShape 47"/>
          <p:cNvSpPr>
            <a:spLocks noChangeArrowheads="1"/>
          </p:cNvSpPr>
          <p:nvPr/>
        </p:nvSpPr>
        <p:spPr bwMode="auto">
          <a:xfrm>
            <a:off x="1374044" y="3429000"/>
            <a:ext cx="3197955" cy="503040"/>
          </a:xfrm>
          <a:prstGeom prst="roundRect">
            <a:avLst/>
          </a:prstGeom>
          <a:gradFill flip="none" rotWithShape="1">
            <a:gsLst>
              <a:gs pos="0">
                <a:srgbClr val="EEEAF2"/>
              </a:gs>
              <a:gs pos="100000">
                <a:srgbClr val="F2E5FF"/>
              </a:gs>
              <a:gs pos="100000">
                <a:srgbClr val="DBC9FF"/>
              </a:gs>
            </a:gsLst>
            <a:path path="circle">
              <a:fillToRect l="50000" t="50000" r="50000" b="50000"/>
            </a:path>
            <a:tileRect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400" b="1" cap="all" dirty="0">
                <a:latin typeface="Times New Roman" pitchFamily="18" charset="0"/>
                <a:cs typeface="Times New Roman" pitchFamily="18" charset="0"/>
              </a:rPr>
              <a:t>Города</a:t>
            </a:r>
          </a:p>
        </p:txBody>
      </p:sp>
      <p:pic>
        <p:nvPicPr>
          <p:cNvPr id="100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66975" y="3371563"/>
            <a:ext cx="735062" cy="548846"/>
          </a:xfrm>
          <a:prstGeom prst="rect">
            <a:avLst/>
          </a:prstGeom>
          <a:noFill/>
        </p:spPr>
      </p:pic>
      <p:sp>
        <p:nvSpPr>
          <p:cNvPr id="107" name="AutoShape 47"/>
          <p:cNvSpPr>
            <a:spLocks noChangeArrowheads="1"/>
          </p:cNvSpPr>
          <p:nvPr/>
        </p:nvSpPr>
        <p:spPr bwMode="auto">
          <a:xfrm>
            <a:off x="1090633" y="4290940"/>
            <a:ext cx="3816424" cy="503040"/>
          </a:xfrm>
          <a:prstGeom prst="roundRect">
            <a:avLst/>
          </a:prstGeom>
          <a:gradFill flip="none" rotWithShape="1">
            <a:gsLst>
              <a:gs pos="0">
                <a:srgbClr val="EEEAF2"/>
              </a:gs>
              <a:gs pos="100000">
                <a:srgbClr val="F2E5FF"/>
              </a:gs>
              <a:gs pos="100000">
                <a:srgbClr val="DBC9FF"/>
              </a:gs>
            </a:gsLst>
            <a:path path="circle">
              <a:fillToRect l="50000" t="50000" r="50000" b="50000"/>
            </a:path>
            <a:tileRect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400" b="1" cap="all" dirty="0">
                <a:latin typeface="Times New Roman" pitchFamily="18" charset="0"/>
                <a:cs typeface="Times New Roman" pitchFamily="18" charset="0"/>
              </a:rPr>
              <a:t>Подземная кладовая </a:t>
            </a:r>
          </a:p>
        </p:txBody>
      </p:sp>
      <p:pic>
        <p:nvPicPr>
          <p:cNvPr id="104" name="Picture 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8224" y="4188529"/>
            <a:ext cx="502562" cy="627253"/>
          </a:xfrm>
          <a:prstGeom prst="rect">
            <a:avLst/>
          </a:prstGeom>
          <a:noFill/>
        </p:spPr>
      </p:pic>
      <p:sp>
        <p:nvSpPr>
          <p:cNvPr id="108" name="AutoShape 47"/>
          <p:cNvSpPr>
            <a:spLocks noChangeArrowheads="1"/>
          </p:cNvSpPr>
          <p:nvPr/>
        </p:nvSpPr>
        <p:spPr bwMode="auto">
          <a:xfrm>
            <a:off x="1423646" y="5152880"/>
            <a:ext cx="3286509" cy="503040"/>
          </a:xfrm>
          <a:prstGeom prst="roundRect">
            <a:avLst/>
          </a:prstGeom>
          <a:gradFill flip="none" rotWithShape="1">
            <a:gsLst>
              <a:gs pos="0">
                <a:srgbClr val="EEEAF2"/>
              </a:gs>
              <a:gs pos="100000">
                <a:srgbClr val="F2E5FF"/>
              </a:gs>
              <a:gs pos="100000">
                <a:srgbClr val="DBC9FF"/>
              </a:gs>
            </a:gsLst>
            <a:path path="circle">
              <a:fillToRect l="50000" t="50000" r="50000" b="50000"/>
            </a:path>
            <a:tileRect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400" b="1" cap="all" dirty="0">
                <a:latin typeface="Times New Roman" pitchFamily="18" charset="0"/>
                <a:cs typeface="Times New Roman" pitchFamily="18" charset="0"/>
              </a:rPr>
              <a:t>Наша гордость</a:t>
            </a:r>
          </a:p>
        </p:txBody>
      </p:sp>
      <p:pic>
        <p:nvPicPr>
          <p:cNvPr id="103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88585" y="5083903"/>
            <a:ext cx="673219" cy="574480"/>
          </a:xfrm>
          <a:prstGeom prst="rect">
            <a:avLst/>
          </a:prstGeom>
          <a:noFill/>
        </p:spPr>
      </p:pic>
      <p:sp>
        <p:nvSpPr>
          <p:cNvPr id="64" name="AutoShape 47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5148064" y="1628800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10</a:t>
            </a:r>
          </a:p>
        </p:txBody>
      </p:sp>
      <p:sp>
        <p:nvSpPr>
          <p:cNvPr id="65" name="AutoShape 49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5868144" y="1628800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20</a:t>
            </a:r>
          </a:p>
        </p:txBody>
      </p:sp>
      <p:sp>
        <p:nvSpPr>
          <p:cNvPr id="66" name="AutoShape 50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6588224" y="1628800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30</a:t>
            </a:r>
          </a:p>
        </p:txBody>
      </p:sp>
      <p:sp>
        <p:nvSpPr>
          <p:cNvPr id="67" name="AutoShape 5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7308304" y="1628800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40</a:t>
            </a:r>
          </a:p>
        </p:txBody>
      </p:sp>
      <p:sp>
        <p:nvSpPr>
          <p:cNvPr id="68" name="AutoShape 52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8028384" y="1628800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50</a:t>
            </a:r>
          </a:p>
        </p:txBody>
      </p:sp>
      <p:sp>
        <p:nvSpPr>
          <p:cNvPr id="69" name="AutoShape 53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148064" y="2493912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10</a:t>
            </a:r>
          </a:p>
        </p:txBody>
      </p:sp>
      <p:sp>
        <p:nvSpPr>
          <p:cNvPr id="70" name="AutoShape 54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868144" y="2493912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20</a:t>
            </a:r>
          </a:p>
        </p:txBody>
      </p:sp>
      <p:sp>
        <p:nvSpPr>
          <p:cNvPr id="71" name="AutoShape 55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588796" y="2493912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30</a:t>
            </a:r>
          </a:p>
        </p:txBody>
      </p:sp>
      <p:sp>
        <p:nvSpPr>
          <p:cNvPr id="76" name="AutoShape 56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308876" y="2493912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40</a:t>
            </a:r>
          </a:p>
        </p:txBody>
      </p:sp>
      <p:sp>
        <p:nvSpPr>
          <p:cNvPr id="77" name="AutoShape 57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8028384" y="2493912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50</a:t>
            </a:r>
          </a:p>
        </p:txBody>
      </p:sp>
      <p:sp>
        <p:nvSpPr>
          <p:cNvPr id="78" name="AutoShape 58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148064" y="3358008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10</a:t>
            </a:r>
          </a:p>
        </p:txBody>
      </p:sp>
      <p:sp>
        <p:nvSpPr>
          <p:cNvPr id="79" name="AutoShape 59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68144" y="3358008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20</a:t>
            </a:r>
          </a:p>
        </p:txBody>
      </p:sp>
      <p:sp>
        <p:nvSpPr>
          <p:cNvPr id="109" name="AutoShape 60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588796" y="3358008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30</a:t>
            </a:r>
          </a:p>
        </p:txBody>
      </p:sp>
      <p:sp>
        <p:nvSpPr>
          <p:cNvPr id="110" name="AutoShape 6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308876" y="3358008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40</a:t>
            </a:r>
          </a:p>
        </p:txBody>
      </p:sp>
      <p:sp>
        <p:nvSpPr>
          <p:cNvPr id="111" name="AutoShape 62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8028384" y="3358008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50</a:t>
            </a:r>
          </a:p>
        </p:txBody>
      </p:sp>
      <p:sp>
        <p:nvSpPr>
          <p:cNvPr id="112" name="AutoShape 63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5148064" y="4222104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10</a:t>
            </a:r>
          </a:p>
        </p:txBody>
      </p:sp>
      <p:sp>
        <p:nvSpPr>
          <p:cNvPr id="113" name="AutoShape 64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5868144" y="4222104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20</a:t>
            </a:r>
          </a:p>
        </p:txBody>
      </p:sp>
      <p:sp>
        <p:nvSpPr>
          <p:cNvPr id="114" name="AutoShape 65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6588796" y="4222104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30</a:t>
            </a:r>
          </a:p>
        </p:txBody>
      </p:sp>
      <p:sp>
        <p:nvSpPr>
          <p:cNvPr id="115" name="AutoShape 66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308304" y="4222104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40</a:t>
            </a:r>
          </a:p>
        </p:txBody>
      </p:sp>
      <p:sp>
        <p:nvSpPr>
          <p:cNvPr id="116" name="AutoShape 67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028384" y="4222104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50</a:t>
            </a:r>
          </a:p>
        </p:txBody>
      </p:sp>
      <p:sp>
        <p:nvSpPr>
          <p:cNvPr id="117" name="AutoShape 68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5149006" y="5086200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10</a:t>
            </a:r>
          </a:p>
        </p:txBody>
      </p:sp>
      <p:sp>
        <p:nvSpPr>
          <p:cNvPr id="118" name="AutoShape 70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5869086" y="5086200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20</a:t>
            </a:r>
          </a:p>
        </p:txBody>
      </p:sp>
      <p:sp>
        <p:nvSpPr>
          <p:cNvPr id="119" name="AutoShape 7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6588224" y="5086200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30</a:t>
            </a:r>
          </a:p>
        </p:txBody>
      </p:sp>
      <p:sp>
        <p:nvSpPr>
          <p:cNvPr id="120" name="AutoShape 72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7308304" y="5086200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40</a:t>
            </a:r>
          </a:p>
        </p:txBody>
      </p:sp>
      <p:sp>
        <p:nvSpPr>
          <p:cNvPr id="121" name="AutoShape 73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8029326" y="5086200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50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249A390-1BFA-7C38-8416-C68C376BE7D3}"/>
              </a:ext>
            </a:extLst>
          </p:cNvPr>
          <p:cNvSpPr/>
          <p:nvPr/>
        </p:nvSpPr>
        <p:spPr>
          <a:xfrm>
            <a:off x="416379" y="488938"/>
            <a:ext cx="797204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0"/>
                <a:solidFill>
                  <a:srgbClr val="66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Свердловской области - 90 лет</a:t>
            </a:r>
            <a:endParaRPr lang="ru-RU" sz="4000" b="1" cap="none" spc="0" dirty="0">
              <a:ln w="0"/>
              <a:solidFill>
                <a:srgbClr val="6600FF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3317182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5" dur="indefinite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1" dur="indefinite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7" dur="indefinite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3" dur="indefinite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9" dur="indefinite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5" dur="indefinite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1" dur="indefinite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7" dur="indefinite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3" dur="indefinite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8" dur="indefinite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9" dur="indefinite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85" dur="indefinite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0" dur="indefinite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1" dur="indefinite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6" dur="indefinit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7" dur="indefinite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2" dur="indefinite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3" dur="indefinite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9" dur="indefinite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4" dur="indefinite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15" dur="indefinite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0" dur="indefinite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1" dur="indefinite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6" dur="indefinite"/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7" dur="indefinite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2" dur="indefinite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3" dur="indefinite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8" dur="indefinite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9" dur="indefinite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4" dur="indefinite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45" dur="indefinite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0" dur="indefinite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51" dur="indefinite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</p:childTnLst>
        </p:cTn>
      </p:par>
    </p:tnLst>
    <p:bldLst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6" grpId="0" animBg="1"/>
      <p:bldP spid="77" grpId="0" animBg="1"/>
      <p:bldP spid="78" grpId="0" animBg="1"/>
      <p:bldP spid="79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22214" y="404962"/>
            <a:ext cx="7416824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Подземная кладовая 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985745" y="190275"/>
            <a:ext cx="805390" cy="1005217"/>
          </a:xfrm>
          <a:prstGeom prst="rect">
            <a:avLst/>
          </a:prstGeom>
          <a:noFill/>
        </p:spPr>
      </p:pic>
      <p:sp>
        <p:nvSpPr>
          <p:cNvPr id="7" name="AutoShape 47"/>
          <p:cNvSpPr>
            <a:spLocks noChangeArrowheads="1"/>
          </p:cNvSpPr>
          <p:nvPr/>
        </p:nvSpPr>
        <p:spPr bwMode="auto">
          <a:xfrm>
            <a:off x="8100440" y="332001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30</a:t>
            </a:r>
          </a:p>
        </p:txBody>
      </p:sp>
      <p:pic>
        <p:nvPicPr>
          <p:cNvPr id="8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596336" y="4840149"/>
            <a:ext cx="1061578" cy="1324967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39552" y="5299478"/>
            <a:ext cx="1296144" cy="865638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665745" y="835040"/>
            <a:ext cx="770487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Урале, рядом с поселком Малышева, в 60 км от Екатеринбурга расположено Малышевское месторождение этого минерала, единственное месторождение на Евразийском континенте. </a:t>
            </a: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234031" y="3747721"/>
            <a:ext cx="254588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600" b="1" i="1" dirty="0">
                <a:latin typeface="Georgia" pitchFamily="18" charset="0"/>
              </a:rPr>
              <a:t>Изумруд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290222D-94BD-33CA-6AF7-EB05513178B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15776" y="658128"/>
            <a:ext cx="6480610" cy="554174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66557" y="415978"/>
            <a:ext cx="7416824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Подземная кладовая 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718321" y="176261"/>
            <a:ext cx="759934" cy="948483"/>
          </a:xfrm>
          <a:prstGeom prst="rect">
            <a:avLst/>
          </a:prstGeom>
          <a:noFill/>
        </p:spPr>
      </p:pic>
      <p:sp>
        <p:nvSpPr>
          <p:cNvPr id="7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40</a:t>
            </a:r>
          </a:p>
        </p:txBody>
      </p:sp>
      <p:pic>
        <p:nvPicPr>
          <p:cNvPr id="8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553876" y="4840899"/>
            <a:ext cx="1088824" cy="1358973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01300" y="5252738"/>
            <a:ext cx="1418170" cy="947134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899591" y="1239588"/>
            <a:ext cx="681872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Первое в России крупное месторождение этого металла было открыто в Берёзовском. </a:t>
            </a: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619672" y="3571699"/>
            <a:ext cx="216024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200" b="1" i="1" dirty="0">
                <a:latin typeface="Georgia" pitchFamily="18" charset="0"/>
              </a:rPr>
              <a:t>Золото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7B24BE6-5730-BE22-11F3-3091DA0E91E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96368" y="722629"/>
            <a:ext cx="6480610" cy="554174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18290" y="420185"/>
            <a:ext cx="7416824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Подземная кладовая 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718321" y="176261"/>
            <a:ext cx="759934" cy="948483"/>
          </a:xfrm>
          <a:prstGeom prst="rect">
            <a:avLst/>
          </a:prstGeom>
          <a:noFill/>
        </p:spPr>
      </p:pic>
      <p:sp>
        <p:nvSpPr>
          <p:cNvPr id="7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50</a:t>
            </a:r>
          </a:p>
        </p:txBody>
      </p:sp>
      <p:pic>
        <p:nvPicPr>
          <p:cNvPr id="8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584848" y="4869160"/>
            <a:ext cx="1034431" cy="1291085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1032" y="5200671"/>
            <a:ext cx="1436797" cy="959574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897114" y="1124564"/>
            <a:ext cx="749132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Урале издавна ведется добыча руд цветных металлов. Производством какого цветного металла особенно известен Урал сейчас? </a:t>
            </a: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483768" y="4023267"/>
            <a:ext cx="14614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200" b="1" i="1" dirty="0">
                <a:latin typeface="Georgia" pitchFamily="18" charset="0"/>
              </a:rPr>
              <a:t>Медь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E920642-BAD5-B509-49EE-47317BDDA86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48623" y="697755"/>
            <a:ext cx="6480610" cy="554174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827584" y="2066449"/>
            <a:ext cx="388843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200" b="1" i="1" dirty="0">
                <a:latin typeface="Georgia" pitchFamily="18" charset="0"/>
              </a:rPr>
              <a:t>Бажов Павел Петрович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755576" y="1196550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/>
              <a:t>Автор всеми любимых уральских сказов? </a:t>
            </a:r>
            <a:endParaRPr lang="ru-RU" sz="2800" b="1" dirty="0">
              <a:latin typeface="Georg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2323" y="441481"/>
            <a:ext cx="7416824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Наша гордость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596336" y="222170"/>
            <a:ext cx="1003904" cy="856664"/>
          </a:xfrm>
          <a:prstGeom prst="rect">
            <a:avLst/>
          </a:prstGeom>
          <a:noFill/>
        </p:spPr>
      </p:pic>
      <p:sp>
        <p:nvSpPr>
          <p:cNvPr id="7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10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39552" y="5199523"/>
            <a:ext cx="1428611" cy="954107"/>
          </a:xfrm>
          <a:prstGeom prst="rect">
            <a:avLst/>
          </a:prstGeom>
          <a:noFill/>
        </p:spPr>
      </p:pic>
      <p:pic>
        <p:nvPicPr>
          <p:cNvPr id="1029" name="Picture 5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468309" y="4780640"/>
            <a:ext cx="1131931" cy="1412776"/>
          </a:xfrm>
          <a:prstGeom prst="rect">
            <a:avLst/>
          </a:prstGeom>
          <a:noFill/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6E21C25-380C-283E-6EE1-09F10522A2E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09658" y="664584"/>
            <a:ext cx="6480610" cy="554174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7F1850E-9A4E-088E-80B6-073326AAEE2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54253" y="1837486"/>
            <a:ext cx="3414056" cy="3420152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850418" y="3234435"/>
            <a:ext cx="328614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200" b="1" i="1" dirty="0">
                <a:latin typeface="Georgia" pitchFamily="18" charset="0"/>
              </a:rPr>
              <a:t>Демидовы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571472" y="1000108"/>
            <a:ext cx="763284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200" b="1" dirty="0"/>
              <a:t>Династия купцов-промышленников, основателей горно-металлургического дела на Урале. </a:t>
            </a:r>
            <a:endParaRPr lang="ru-RU" sz="3200" b="1" dirty="0">
              <a:latin typeface="Georg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8154" y="441087"/>
            <a:ext cx="7416824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Наша гордость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596336" y="222170"/>
            <a:ext cx="1003904" cy="856664"/>
          </a:xfrm>
          <a:prstGeom prst="rect">
            <a:avLst/>
          </a:prstGeom>
          <a:noFill/>
        </p:spPr>
      </p:pic>
      <p:sp>
        <p:nvSpPr>
          <p:cNvPr id="7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20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41027" y="5251283"/>
            <a:ext cx="1307756" cy="873393"/>
          </a:xfrm>
          <a:prstGeom prst="rect">
            <a:avLst/>
          </a:prstGeom>
          <a:noFill/>
        </p:spPr>
      </p:pic>
      <p:pic>
        <p:nvPicPr>
          <p:cNvPr id="9" name="Picture 5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489690" y="4783908"/>
            <a:ext cx="1074238" cy="1340768"/>
          </a:xfrm>
          <a:prstGeom prst="rect">
            <a:avLst/>
          </a:prstGeom>
          <a:noFill/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F8EB71B-AB0C-20DF-C0AC-B778FDA973A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07686" y="564783"/>
            <a:ext cx="6480610" cy="554174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0B77615-2A10-B627-B577-4CA7E71B07A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71327" y="2097826"/>
            <a:ext cx="4273666" cy="2694666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530925" y="2753726"/>
            <a:ext cx="81277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i="1" dirty="0">
                <a:solidFill>
                  <a:srgbClr val="6600FF"/>
                </a:solidFill>
                <a:latin typeface="Georgia" pitchFamily="18" charset="0"/>
              </a:rPr>
              <a:t>Крапивин Вячеслав Петрович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683568" y="1000108"/>
            <a:ext cx="763284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/>
              <a:t>Имя этого писателя известно не только на Урале. В 1961 году стал «капитаном» детского отряда «Каравелла», учил ребят журналистике, морскому делу, фехтованию.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616" y="409277"/>
            <a:ext cx="7416824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Наша гордость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596336" y="222170"/>
            <a:ext cx="1003904" cy="856664"/>
          </a:xfrm>
          <a:prstGeom prst="rect">
            <a:avLst/>
          </a:prstGeom>
          <a:noFill/>
        </p:spPr>
      </p:pic>
      <p:sp>
        <p:nvSpPr>
          <p:cNvPr id="7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30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30925" y="5298617"/>
            <a:ext cx="1393446" cy="930622"/>
          </a:xfrm>
          <a:prstGeom prst="rect">
            <a:avLst/>
          </a:prstGeom>
          <a:noFill/>
        </p:spPr>
      </p:pic>
      <p:pic>
        <p:nvPicPr>
          <p:cNvPr id="9" name="Picture 5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583696" y="4867512"/>
            <a:ext cx="1016544" cy="1268760"/>
          </a:xfrm>
          <a:prstGeom prst="rect">
            <a:avLst/>
          </a:prstGeom>
          <a:noFill/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EBA9B20-F950-2282-9837-486791C0F53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07890" y="596253"/>
            <a:ext cx="6480610" cy="554174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8548464-B92C-16B4-3F1F-D46332FB447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80174" y="3519500"/>
            <a:ext cx="3925157" cy="2616772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899592" y="3492968"/>
            <a:ext cx="307183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200" b="1" i="1" dirty="0">
                <a:solidFill>
                  <a:srgbClr val="6600FF"/>
                </a:solidFill>
                <a:latin typeface="Georgia" pitchFamily="18" charset="0"/>
              </a:rPr>
              <a:t>Пётр Ильич Чайковский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899592" y="1044500"/>
            <a:ext cx="741682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/>
              <a:t>В Алапаевске он провёл часть своего детства. Исследователи связывают многие произведения композитора с влиянием алапаевского периода его жизни, к примеру «Детский альбом»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45720" y="413765"/>
            <a:ext cx="7416824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Наша гордость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596336" y="222170"/>
            <a:ext cx="1003904" cy="856664"/>
          </a:xfrm>
          <a:prstGeom prst="rect">
            <a:avLst/>
          </a:prstGeom>
          <a:noFill/>
        </p:spPr>
      </p:pic>
      <p:sp>
        <p:nvSpPr>
          <p:cNvPr id="7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40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28130" y="5263240"/>
            <a:ext cx="1307566" cy="873267"/>
          </a:xfrm>
          <a:prstGeom prst="rect">
            <a:avLst/>
          </a:prstGeom>
          <a:noFill/>
        </p:spPr>
      </p:pic>
      <p:pic>
        <p:nvPicPr>
          <p:cNvPr id="9" name="Picture 5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526002" y="4801204"/>
            <a:ext cx="1074238" cy="1340768"/>
          </a:xfrm>
          <a:prstGeom prst="rect">
            <a:avLst/>
          </a:prstGeom>
          <a:noFill/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97D4525-3E05-0B74-8105-3B3169F9759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00104" y="785460"/>
            <a:ext cx="6480610" cy="541501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37A9A36-8710-ABD9-44F9-8E72BE6455C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40409" y="3024716"/>
            <a:ext cx="2152075" cy="309094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827584" y="2780928"/>
            <a:ext cx="5112568" cy="117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200" b="1" i="1" dirty="0">
                <a:latin typeface="Georgia" pitchFamily="18" charset="0"/>
              </a:rPr>
              <a:t>Николай </a:t>
            </a:r>
          </a:p>
          <a:p>
            <a:pPr>
              <a:spcBef>
                <a:spcPct val="20000"/>
              </a:spcBef>
            </a:pPr>
            <a:r>
              <a:rPr lang="ru-RU" sz="3200" b="1" i="1" dirty="0">
                <a:latin typeface="Georgia" pitchFamily="18" charset="0"/>
              </a:rPr>
              <a:t>Кузнецов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616" y="395998"/>
            <a:ext cx="7416824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Наша гордость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596336" y="222170"/>
            <a:ext cx="1003904" cy="856664"/>
          </a:xfrm>
          <a:prstGeom prst="rect">
            <a:avLst/>
          </a:prstGeom>
          <a:noFill/>
        </p:spPr>
      </p:pic>
      <p:sp>
        <p:nvSpPr>
          <p:cNvPr id="7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50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0438" y="5292240"/>
            <a:ext cx="1175191" cy="784859"/>
          </a:xfrm>
          <a:prstGeom prst="rect">
            <a:avLst/>
          </a:prstGeom>
          <a:noFill/>
        </p:spPr>
      </p:pic>
      <p:pic>
        <p:nvPicPr>
          <p:cNvPr id="9" name="Picture 5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504388" y="4780506"/>
            <a:ext cx="1109673" cy="1384995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755576" y="988524"/>
            <a:ext cx="721523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Человек – легенда. Гений разведки. Великий гуманист, уничтоживший тех, кто хотел уничтожить человечество 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8E66DC8-CE48-EC16-683F-DA2B1FA60F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26208" y="623757"/>
            <a:ext cx="6480610" cy="554174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49C1E4E-884D-490B-3986-49A4B4D05BD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06062" y="2513242"/>
            <a:ext cx="2406098" cy="3421702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Овал 21"/>
          <p:cNvSpPr/>
          <p:nvPr/>
        </p:nvSpPr>
        <p:spPr>
          <a:xfrm>
            <a:off x="7740352" y="260648"/>
            <a:ext cx="720080" cy="720080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718321" y="176261"/>
            <a:ext cx="759934" cy="948483"/>
          </a:xfrm>
          <a:prstGeom prst="rect">
            <a:avLst/>
          </a:prstGeom>
          <a:noFill/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411760" y="2852936"/>
            <a:ext cx="257176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800" b="1" i="1" dirty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rPr>
              <a:t>1723 г.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616" y="359369"/>
            <a:ext cx="7416824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История</a:t>
            </a:r>
          </a:p>
        </p:txBody>
      </p:sp>
      <p:sp>
        <p:nvSpPr>
          <p:cNvPr id="11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10</a:t>
            </a:r>
          </a:p>
        </p:txBody>
      </p:sp>
      <p:pic>
        <p:nvPicPr>
          <p:cNvPr id="20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443023" y="4725144"/>
            <a:ext cx="1161424" cy="1449587"/>
          </a:xfrm>
          <a:prstGeom prst="rect">
            <a:avLst/>
          </a:prstGeom>
          <a:noFill/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39552" y="5390606"/>
            <a:ext cx="1175191" cy="784859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813199" y="1115476"/>
            <a:ext cx="7056784" cy="17543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600" dirty="0">
                <a:ln w="1905"/>
                <a:solidFill>
                  <a:srgbClr val="9900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году основан областной центр Екатеринбург?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2FEBEE3-61FE-FA5C-EDB5-1E50AFAF720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41706" y="620656"/>
            <a:ext cx="5210800" cy="5400632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718321" y="176261"/>
            <a:ext cx="759934" cy="948483"/>
          </a:xfrm>
          <a:prstGeom prst="rect">
            <a:avLst/>
          </a:prstGeom>
          <a:noFill/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899592" y="2817924"/>
            <a:ext cx="367240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600" b="1" i="1" dirty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rPr>
              <a:t>Опорный край державы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536" y="260648"/>
            <a:ext cx="7416824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История</a:t>
            </a:r>
          </a:p>
        </p:txBody>
      </p:sp>
      <p:sp>
        <p:nvSpPr>
          <p:cNvPr id="11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20</a:t>
            </a:r>
          </a:p>
        </p:txBody>
      </p:sp>
      <p:pic>
        <p:nvPicPr>
          <p:cNvPr id="20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308303" y="4585578"/>
            <a:ext cx="1278377" cy="1595557"/>
          </a:xfrm>
          <a:prstGeom prst="rect">
            <a:avLst/>
          </a:prstGeom>
          <a:noFill/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39552" y="5415013"/>
            <a:ext cx="1175191" cy="784859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709040" y="811023"/>
            <a:ext cx="7679400" cy="18158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600" dirty="0">
                <a:ln w="1905"/>
                <a:solidFill>
                  <a:srgbClr val="99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Какой девиз начертан серебряными буквами на червленой золотой ленте герба Свердловской области?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5F8BF02-8CDC-44D8-7CE6-19F2300D087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99305" y="676865"/>
            <a:ext cx="6482111" cy="5543027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718321" y="176261"/>
            <a:ext cx="759934" cy="948483"/>
          </a:xfrm>
          <a:prstGeom prst="rect">
            <a:avLst/>
          </a:prstGeom>
          <a:noFill/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699792" y="3045309"/>
            <a:ext cx="264320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800" b="1" i="1" dirty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rPr>
              <a:t>соболь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426" y="462037"/>
            <a:ext cx="7416824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История</a:t>
            </a:r>
          </a:p>
        </p:txBody>
      </p:sp>
      <p:sp>
        <p:nvSpPr>
          <p:cNvPr id="11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30</a:t>
            </a:r>
          </a:p>
        </p:txBody>
      </p:sp>
      <p:pic>
        <p:nvPicPr>
          <p:cNvPr id="20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373885" y="4725144"/>
            <a:ext cx="1181568" cy="1474728"/>
          </a:xfrm>
          <a:prstGeom prst="rect">
            <a:avLst/>
          </a:prstGeom>
          <a:noFill/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7544" y="5415013"/>
            <a:ext cx="1175191" cy="784859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639991" y="1209131"/>
            <a:ext cx="7271325" cy="132343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600" dirty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гербе Свердловской области изображено животное, являющееся символом Северного и Среднего Урала и Сибири?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96D1080-5293-93F3-65CE-DD317EBE8A6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68005" y="689935"/>
            <a:ext cx="6480610" cy="554174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718321" y="176261"/>
            <a:ext cx="759934" cy="948483"/>
          </a:xfrm>
          <a:prstGeom prst="rect">
            <a:avLst/>
          </a:prstGeom>
          <a:noFill/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331640" y="2877096"/>
            <a:ext cx="518457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800" b="1" i="1" dirty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rPr>
              <a:t>Пермской губернии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1657" y="417355"/>
            <a:ext cx="7416824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История</a:t>
            </a:r>
          </a:p>
        </p:txBody>
      </p:sp>
      <p:sp>
        <p:nvSpPr>
          <p:cNvPr id="11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40</a:t>
            </a:r>
          </a:p>
        </p:txBody>
      </p:sp>
      <p:pic>
        <p:nvPicPr>
          <p:cNvPr id="20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506573" y="4812435"/>
            <a:ext cx="1109673" cy="1384995"/>
          </a:xfrm>
          <a:prstGeom prst="rect">
            <a:avLst/>
          </a:prstGeom>
          <a:noFill/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31507" y="5386632"/>
            <a:ext cx="1175191" cy="784859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755576" y="1078938"/>
            <a:ext cx="7488832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6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Уездным городом какой губернии был Екатеринбург с 1796 по 1919 год?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E0199A6-A51D-789A-AE6A-1689F3CF7A0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01334" y="650502"/>
            <a:ext cx="5797315" cy="554174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720473" y="196020"/>
            <a:ext cx="759934" cy="948483"/>
          </a:xfrm>
          <a:prstGeom prst="rect">
            <a:avLst/>
          </a:prstGeom>
          <a:noFill/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827584" y="3624703"/>
            <a:ext cx="518457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800" b="1" i="1" dirty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rPr>
              <a:t>Первоуральск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536" y="260648"/>
            <a:ext cx="7416824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История</a:t>
            </a:r>
          </a:p>
        </p:txBody>
      </p:sp>
      <p:sp>
        <p:nvSpPr>
          <p:cNvPr id="11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50</a:t>
            </a:r>
          </a:p>
        </p:txBody>
      </p:sp>
      <p:pic>
        <p:nvPicPr>
          <p:cNvPr id="20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359439" y="4613914"/>
            <a:ext cx="1237853" cy="1544978"/>
          </a:xfrm>
          <a:prstGeom prst="rect">
            <a:avLst/>
          </a:prstGeom>
          <a:noFill/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43761" y="5247974"/>
            <a:ext cx="1363943" cy="91091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663593" y="924974"/>
            <a:ext cx="7699314" cy="23083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1" cap="none" spc="600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cap="none" spc="600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уральским горам проходит граница двух частей света Европы и Азии. Первый деревянный обелиск «Европа-Азия» был установлен В.Н. Татищевым в 1738 году близ современного города: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9DB38CB-64A5-CA11-D6B0-7BB1E273E95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31640" y="658128"/>
            <a:ext cx="6480610" cy="554174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475656" y="2839869"/>
            <a:ext cx="3616291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600" i="1" dirty="0">
                <a:latin typeface="Georgia" pitchFamily="18" charset="0"/>
              </a:rPr>
              <a:t>Уральского федерального округа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577275" y="1130989"/>
            <a:ext cx="763286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spc="300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состав какого федерального округа входит Свердловская область? </a:t>
            </a:r>
            <a:endParaRPr lang="ru-RU" sz="3200" b="1" spc="300" dirty="0">
              <a:solidFill>
                <a:srgbClr val="800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5536" y="394318"/>
            <a:ext cx="7416824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География 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596336" y="222170"/>
            <a:ext cx="1003904" cy="856664"/>
          </a:xfrm>
          <a:prstGeom prst="rect">
            <a:avLst/>
          </a:prstGeom>
          <a:noFill/>
        </p:spPr>
      </p:pic>
      <p:sp>
        <p:nvSpPr>
          <p:cNvPr id="7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10</a:t>
            </a:r>
          </a:p>
        </p:txBody>
      </p:sp>
      <p:pic>
        <p:nvPicPr>
          <p:cNvPr id="8" name="Picture 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" b="505"/>
          <a:stretch/>
        </p:blipFill>
        <p:spPr bwMode="auto">
          <a:xfrm>
            <a:off x="7329770" y="4516041"/>
            <a:ext cx="1270470" cy="1569660"/>
          </a:xfrm>
          <a:prstGeom prst="rect">
            <a:avLst/>
          </a:prstGeom>
          <a:noFill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1367" y="5178869"/>
            <a:ext cx="1408345" cy="940572"/>
          </a:xfrm>
          <a:prstGeom prst="rect">
            <a:avLst/>
          </a:prstGeom>
          <a:noFill/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0266836-7037-B89E-145B-189E672486B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68571" y="590948"/>
            <a:ext cx="6480610" cy="554174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083658" y="3409094"/>
            <a:ext cx="339610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200" b="1" i="1" dirty="0">
                <a:latin typeface="Georgia" pitchFamily="18" charset="0"/>
              </a:rPr>
              <a:t>Азия – Европа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899592" y="1268760"/>
            <a:ext cx="712879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800080"/>
                </a:solidFill>
              </a:rPr>
              <a:t>Рядом с какой границей находится город Екатеринбург? </a:t>
            </a:r>
            <a:endParaRPr lang="ru-RU" sz="3600" b="1" spc="300" dirty="0">
              <a:solidFill>
                <a:srgbClr val="800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0455" y="386435"/>
            <a:ext cx="7416824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География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596336" y="222170"/>
            <a:ext cx="1003904" cy="856664"/>
          </a:xfrm>
          <a:prstGeom prst="rect">
            <a:avLst/>
          </a:prstGeom>
          <a:noFill/>
        </p:spPr>
      </p:pic>
      <p:sp>
        <p:nvSpPr>
          <p:cNvPr id="7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20</a:t>
            </a:r>
          </a:p>
        </p:txBody>
      </p:sp>
      <p:pic>
        <p:nvPicPr>
          <p:cNvPr id="8" name="Picture 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" b="347"/>
          <a:stretch/>
        </p:blipFill>
        <p:spPr bwMode="auto">
          <a:xfrm>
            <a:off x="7321201" y="4602438"/>
            <a:ext cx="1319050" cy="1634906"/>
          </a:xfrm>
          <a:prstGeom prst="rect">
            <a:avLst/>
          </a:prstGeom>
          <a:noFill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61296" y="5207322"/>
            <a:ext cx="1319050" cy="880936"/>
          </a:xfrm>
          <a:prstGeom prst="rect">
            <a:avLst/>
          </a:prstGeom>
          <a:noFill/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A3B8713-B0B4-3639-037D-5D224972803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42569" y="620656"/>
            <a:ext cx="6480610" cy="554174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theme/theme1.xml><?xml version="1.0" encoding="utf-8"?>
<a:theme xmlns:a="http://schemas.openxmlformats.org/drawingml/2006/main" name="Тема13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130" id="{D4BB4FB9-60E0-4E72-8F5D-EFA67FB59B41}" vid="{769D7C59-5903-4C1B-9793-7A9F2BB130F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Тема130</Template>
  <TotalTime>1986</TotalTime>
  <Words>638</Words>
  <Application>Microsoft Office PowerPoint</Application>
  <PresentationFormat>Экран (4:3)</PresentationFormat>
  <Paragraphs>159</Paragraphs>
  <Slides>27</Slides>
  <Notes>26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3" baseType="lpstr">
      <vt:lpstr>Arial</vt:lpstr>
      <vt:lpstr>Arial Narrow</vt:lpstr>
      <vt:lpstr>Calibri</vt:lpstr>
      <vt:lpstr>Georgia</vt:lpstr>
      <vt:lpstr>Times New Roman</vt:lpstr>
      <vt:lpstr>Тема130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русик русик</cp:lastModifiedBy>
  <cp:revision>44</cp:revision>
  <dcterms:created xsi:type="dcterms:W3CDTF">2014-01-06T16:00:12Z</dcterms:created>
  <dcterms:modified xsi:type="dcterms:W3CDTF">2024-03-15T14:45:33Z</dcterms:modified>
</cp:coreProperties>
</file>